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47" r:id="rId2"/>
    <p:sldId id="348" r:id="rId3"/>
    <p:sldId id="349" r:id="rId4"/>
    <p:sldId id="356" r:id="rId5"/>
    <p:sldId id="360" r:id="rId6"/>
    <p:sldId id="362" r:id="rId7"/>
    <p:sldId id="351" r:id="rId8"/>
    <p:sldId id="352" r:id="rId9"/>
    <p:sldId id="353" r:id="rId10"/>
    <p:sldId id="354" r:id="rId11"/>
    <p:sldId id="355" r:id="rId12"/>
    <p:sldId id="363" r:id="rId13"/>
    <p:sldId id="358" r:id="rId14"/>
    <p:sldId id="364" r:id="rId15"/>
    <p:sldId id="346" r:id="rId16"/>
    <p:sldId id="305" r:id="rId17"/>
    <p:sldId id="281" r:id="rId18"/>
    <p:sldId id="310" r:id="rId19"/>
    <p:sldId id="308" r:id="rId20"/>
    <p:sldId id="367" r:id="rId21"/>
    <p:sldId id="368" r:id="rId22"/>
    <p:sldId id="369" r:id="rId23"/>
    <p:sldId id="370" r:id="rId24"/>
    <p:sldId id="371" r:id="rId25"/>
    <p:sldId id="372" r:id="rId26"/>
    <p:sldId id="373" r:id="rId27"/>
    <p:sldId id="374" r:id="rId28"/>
    <p:sldId id="282" r:id="rId29"/>
    <p:sldId id="278" r:id="rId30"/>
    <p:sldId id="365" r:id="rId31"/>
    <p:sldId id="366" r:id="rId32"/>
    <p:sldId id="311" r:id="rId33"/>
    <p:sldId id="312" r:id="rId34"/>
    <p:sldId id="313" r:id="rId35"/>
    <p:sldId id="314" r:id="rId36"/>
    <p:sldId id="315" r:id="rId37"/>
    <p:sldId id="316" r:id="rId38"/>
    <p:sldId id="318" r:id="rId39"/>
    <p:sldId id="319" r:id="rId40"/>
    <p:sldId id="320" r:id="rId41"/>
    <p:sldId id="322" r:id="rId42"/>
    <p:sldId id="325" r:id="rId43"/>
    <p:sldId id="326" r:id="rId44"/>
    <p:sldId id="327" r:id="rId45"/>
    <p:sldId id="328" r:id="rId46"/>
    <p:sldId id="329" r:id="rId47"/>
    <p:sldId id="330" r:id="rId48"/>
    <p:sldId id="331" r:id="rId49"/>
    <p:sldId id="332" r:id="rId50"/>
    <p:sldId id="333" r:id="rId51"/>
    <p:sldId id="334" r:id="rId52"/>
    <p:sldId id="335" r:id="rId53"/>
    <p:sldId id="336" r:id="rId54"/>
    <p:sldId id="337" r:id="rId55"/>
    <p:sldId id="338" r:id="rId56"/>
    <p:sldId id="340" r:id="rId57"/>
    <p:sldId id="342" r:id="rId58"/>
    <p:sldId id="34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0CDA"/>
    <a:srgbClr val="3333FF"/>
    <a:srgbClr val="C24EBC"/>
    <a:srgbClr val="D993D6"/>
    <a:srgbClr val="9B3596"/>
    <a:srgbClr val="E6B8E4"/>
    <a:srgbClr val="F1D7F0"/>
    <a:srgbClr val="ECCAEA"/>
    <a:srgbClr val="F2A0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990" autoAdjust="0"/>
  </p:normalViewPr>
  <p:slideViewPr>
    <p:cSldViewPr snapToGrid="0">
      <p:cViewPr>
        <p:scale>
          <a:sx n="70" d="100"/>
          <a:sy n="70" d="100"/>
        </p:scale>
        <p:origin x="-720" y="1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_rels/data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image" Target="../media/image13.jpg"/></Relationships>
</file>

<file path=ppt/diagrams/_rels/drawing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image" Target="../media/image13.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6B0733-246F-4C2B-9894-27C7D5F68C9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C6ECB0A-5D95-4B1C-B764-191909FD491E}">
      <dgm:prSet phldrT="[Text]" custT="1"/>
      <dgm:spPr>
        <a:solidFill>
          <a:srgbClr val="F1D7F0"/>
        </a:solidFill>
      </dgm:spPr>
      <dgm:t>
        <a:bodyPr/>
        <a:lstStyle/>
        <a:p>
          <a:pPr algn="just"/>
          <a:r>
            <a:rPr lang="en-US" sz="3500" b="1" spc="-90" dirty="0">
              <a:solidFill>
                <a:srgbClr val="0070C0"/>
              </a:solidFill>
              <a:latin typeface="Times New Roman" panose="02020603050405020304" pitchFamily="18" charset="0"/>
              <a:cs typeface="Times New Roman" panose="02020603050405020304" pitchFamily="18" charset="0"/>
            </a:rPr>
            <a:t>1. Khái niệm: </a:t>
          </a:r>
          <a:r>
            <a:rPr lang="vi-VN" sz="3500" dirty="0">
              <a:solidFill>
                <a:srgbClr val="0070C0"/>
              </a:solidFill>
              <a:latin typeface="Times New Roman" pitchFamily="18" charset="0"/>
            </a:rPr>
            <a:t>“Hòa giải ở cơ sở là việc hòa giải viên hướng dẫn, giúp đỡ các bên đạt được thỏa thuận, tự nguyện giải quyết với nhau các mâu thuẫn, tranh chấp, vi phạm pháp luật theo quy định của Luật này”.</a:t>
          </a:r>
          <a:r>
            <a:rPr lang="en-US" sz="3500" dirty="0">
              <a:solidFill>
                <a:srgbClr val="0070C0"/>
              </a:solidFill>
              <a:latin typeface="Times New Roman" pitchFamily="18" charset="0"/>
            </a:rPr>
            <a:t> (</a:t>
          </a:r>
          <a:r>
            <a:rPr lang="vi-VN" sz="3500" dirty="0">
              <a:solidFill>
                <a:srgbClr val="0070C0"/>
              </a:solidFill>
              <a:latin typeface="Times New Roman" pitchFamily="18" charset="0"/>
            </a:rPr>
            <a:t>Điều 2 Luật Hòa giải ở cơ sở năm 201</a:t>
          </a:r>
          <a:r>
            <a:rPr lang="en-US" sz="3500" dirty="0">
              <a:solidFill>
                <a:srgbClr val="0070C0"/>
              </a:solidFill>
              <a:latin typeface="Times New Roman" pitchFamily="18" charset="0"/>
            </a:rPr>
            <a:t>3)</a:t>
          </a:r>
          <a:r>
            <a:rPr lang="vi-VN" sz="3500" dirty="0">
              <a:solidFill>
                <a:srgbClr val="0070C0"/>
              </a:solidFill>
              <a:latin typeface="Times New Roman" pitchFamily="18" charset="0"/>
            </a:rPr>
            <a:t> </a:t>
          </a:r>
          <a:endParaRPr lang="en-US" sz="3500" dirty="0">
            <a:solidFill>
              <a:srgbClr val="0070C0"/>
            </a:solidFill>
          </a:endParaRPr>
        </a:p>
      </dgm:t>
    </dgm:pt>
    <dgm:pt modelId="{16F9C758-C59F-403F-9A84-4382D5CF4B2C}" type="parTrans" cxnId="{3EEE5347-82E7-40ED-B042-69DAB55F7242}">
      <dgm:prSet/>
      <dgm:spPr/>
      <dgm:t>
        <a:bodyPr/>
        <a:lstStyle/>
        <a:p>
          <a:endParaRPr lang="en-US"/>
        </a:p>
      </dgm:t>
    </dgm:pt>
    <dgm:pt modelId="{B8C0CC7F-F0E1-4E38-AE1A-9512303232C9}" type="sibTrans" cxnId="{3EEE5347-82E7-40ED-B042-69DAB55F7242}">
      <dgm:prSet/>
      <dgm:spPr/>
      <dgm:t>
        <a:bodyPr/>
        <a:lstStyle/>
        <a:p>
          <a:endParaRPr lang="en-US"/>
        </a:p>
      </dgm:t>
    </dgm:pt>
    <dgm:pt modelId="{1090D781-2D58-4A44-A713-AE5DD397AAE7}" type="pres">
      <dgm:prSet presAssocID="{4F6B0733-246F-4C2B-9894-27C7D5F68C90}" presName="hierChild1" presStyleCnt="0">
        <dgm:presLayoutVars>
          <dgm:orgChart val="1"/>
          <dgm:chPref val="1"/>
          <dgm:dir/>
          <dgm:animOne val="branch"/>
          <dgm:animLvl val="lvl"/>
          <dgm:resizeHandles/>
        </dgm:presLayoutVars>
      </dgm:prSet>
      <dgm:spPr/>
      <dgm:t>
        <a:bodyPr/>
        <a:lstStyle/>
        <a:p>
          <a:endParaRPr lang="en-US"/>
        </a:p>
      </dgm:t>
    </dgm:pt>
    <dgm:pt modelId="{EA4D6168-C831-4600-AD11-76349BBCB186}" type="pres">
      <dgm:prSet presAssocID="{1C6ECB0A-5D95-4B1C-B764-191909FD491E}" presName="hierRoot1" presStyleCnt="0">
        <dgm:presLayoutVars>
          <dgm:hierBranch val="init"/>
        </dgm:presLayoutVars>
      </dgm:prSet>
      <dgm:spPr/>
    </dgm:pt>
    <dgm:pt modelId="{9F90F4FC-E95E-4BF6-B632-D5DE6C3C0941}" type="pres">
      <dgm:prSet presAssocID="{1C6ECB0A-5D95-4B1C-B764-191909FD491E}" presName="rootComposite1" presStyleCnt="0"/>
      <dgm:spPr/>
    </dgm:pt>
    <dgm:pt modelId="{3AC4BD28-BF04-4F83-B403-DF5B0BC1DE7E}" type="pres">
      <dgm:prSet presAssocID="{1C6ECB0A-5D95-4B1C-B764-191909FD491E}" presName="rootText1" presStyleLbl="node0" presStyleIdx="0" presStyleCnt="1" custAng="0" custScaleX="475625" custScaleY="252007" custLinFactY="-21111" custLinFactNeighborX="-4075" custLinFactNeighborY="-100000">
        <dgm:presLayoutVars>
          <dgm:chPref val="3"/>
        </dgm:presLayoutVars>
      </dgm:prSet>
      <dgm:spPr/>
      <dgm:t>
        <a:bodyPr/>
        <a:lstStyle/>
        <a:p>
          <a:endParaRPr lang="en-US"/>
        </a:p>
      </dgm:t>
    </dgm:pt>
    <dgm:pt modelId="{6C3AD212-7CDC-44E9-B138-FE6D05596F24}" type="pres">
      <dgm:prSet presAssocID="{1C6ECB0A-5D95-4B1C-B764-191909FD491E}" presName="rootConnector1" presStyleLbl="node1" presStyleIdx="0" presStyleCnt="0"/>
      <dgm:spPr/>
      <dgm:t>
        <a:bodyPr/>
        <a:lstStyle/>
        <a:p>
          <a:endParaRPr lang="en-US"/>
        </a:p>
      </dgm:t>
    </dgm:pt>
    <dgm:pt modelId="{93ACA884-572E-4C94-B9DF-CDC9AAC440E5}" type="pres">
      <dgm:prSet presAssocID="{1C6ECB0A-5D95-4B1C-B764-191909FD491E}" presName="hierChild2" presStyleCnt="0"/>
      <dgm:spPr/>
    </dgm:pt>
    <dgm:pt modelId="{5EBCA4B8-3E4C-4403-8FB3-983FAEF21E49}" type="pres">
      <dgm:prSet presAssocID="{1C6ECB0A-5D95-4B1C-B764-191909FD491E}" presName="hierChild3" presStyleCnt="0"/>
      <dgm:spPr/>
    </dgm:pt>
  </dgm:ptLst>
  <dgm:cxnLst>
    <dgm:cxn modelId="{C1EBE76B-2270-4952-8B02-A4AE104678E0}" type="presOf" srcId="{1C6ECB0A-5D95-4B1C-B764-191909FD491E}" destId="{6C3AD212-7CDC-44E9-B138-FE6D05596F24}" srcOrd="1" destOrd="0" presId="urn:microsoft.com/office/officeart/2005/8/layout/orgChart1"/>
    <dgm:cxn modelId="{3EEE5347-82E7-40ED-B042-69DAB55F7242}" srcId="{4F6B0733-246F-4C2B-9894-27C7D5F68C90}" destId="{1C6ECB0A-5D95-4B1C-B764-191909FD491E}" srcOrd="0" destOrd="0" parTransId="{16F9C758-C59F-403F-9A84-4382D5CF4B2C}" sibTransId="{B8C0CC7F-F0E1-4E38-AE1A-9512303232C9}"/>
    <dgm:cxn modelId="{03CB0777-86BC-436C-B064-660BD8746B7A}" type="presOf" srcId="{4F6B0733-246F-4C2B-9894-27C7D5F68C90}" destId="{1090D781-2D58-4A44-A713-AE5DD397AAE7}" srcOrd="0" destOrd="0" presId="urn:microsoft.com/office/officeart/2005/8/layout/orgChart1"/>
    <dgm:cxn modelId="{D2D2F058-0F25-45BE-A3B0-317F2B679170}" type="presOf" srcId="{1C6ECB0A-5D95-4B1C-B764-191909FD491E}" destId="{3AC4BD28-BF04-4F83-B403-DF5B0BC1DE7E}" srcOrd="0" destOrd="0" presId="urn:microsoft.com/office/officeart/2005/8/layout/orgChart1"/>
    <dgm:cxn modelId="{2B695256-6D12-4939-B5CE-6083E04346E9}" type="presParOf" srcId="{1090D781-2D58-4A44-A713-AE5DD397AAE7}" destId="{EA4D6168-C831-4600-AD11-76349BBCB186}" srcOrd="0" destOrd="0" presId="urn:microsoft.com/office/officeart/2005/8/layout/orgChart1"/>
    <dgm:cxn modelId="{7937FCE5-9039-4FDE-AA83-06BAAC97340C}" type="presParOf" srcId="{EA4D6168-C831-4600-AD11-76349BBCB186}" destId="{9F90F4FC-E95E-4BF6-B632-D5DE6C3C0941}" srcOrd="0" destOrd="0" presId="urn:microsoft.com/office/officeart/2005/8/layout/orgChart1"/>
    <dgm:cxn modelId="{455E7A33-872A-473E-BCB1-2657F3EF87AD}" type="presParOf" srcId="{9F90F4FC-E95E-4BF6-B632-D5DE6C3C0941}" destId="{3AC4BD28-BF04-4F83-B403-DF5B0BC1DE7E}" srcOrd="0" destOrd="0" presId="urn:microsoft.com/office/officeart/2005/8/layout/orgChart1"/>
    <dgm:cxn modelId="{C9F6C37C-1565-4C19-9C15-793C9F999899}" type="presParOf" srcId="{9F90F4FC-E95E-4BF6-B632-D5DE6C3C0941}" destId="{6C3AD212-7CDC-44E9-B138-FE6D05596F24}" srcOrd="1" destOrd="0" presId="urn:microsoft.com/office/officeart/2005/8/layout/orgChart1"/>
    <dgm:cxn modelId="{6B32A3B4-BCBE-4E8B-ACA2-A16316DFCFBE}" type="presParOf" srcId="{EA4D6168-C831-4600-AD11-76349BBCB186}" destId="{93ACA884-572E-4C94-B9DF-CDC9AAC440E5}" srcOrd="1" destOrd="0" presId="urn:microsoft.com/office/officeart/2005/8/layout/orgChart1"/>
    <dgm:cxn modelId="{29CFE7E5-39DD-4F92-98CD-7477087231AC}" type="presParOf" srcId="{EA4D6168-C831-4600-AD11-76349BBCB186}" destId="{5EBCA4B8-3E4C-4403-8FB3-983FAEF21E4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6B0733-246F-4C2B-9894-27C7D5F68C9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9A8C887-3846-4C05-8B39-9346E29608FD}">
      <dgm:prSet phldrT="[Text]" custT="1">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headEnd type="none" w="med" len="med"/>
          <a:tailEnd type="none" w="med" len="med"/>
        </a:ln>
      </dgm:spPr>
      <dgm:t>
        <a:bodyPr/>
        <a:lstStyle/>
        <a:p>
          <a:r>
            <a:rPr lang="en-US" sz="3600" b="0" dirty="0">
              <a:solidFill>
                <a:schemeClr val="tx1"/>
              </a:solidFill>
              <a:latin typeface="Times New Roman" panose="02020603050405020304" pitchFamily="18" charset="0"/>
              <a:cs typeface="Times New Roman" panose="02020603050405020304" pitchFamily="18" charset="0"/>
            </a:rPr>
            <a:t>Là một phương thức giải quyết tranh chấp giữa các bên</a:t>
          </a:r>
          <a:r>
            <a:rPr lang="en-US" sz="3000" b="0" dirty="0">
              <a:solidFill>
                <a:schemeClr val="tx1"/>
              </a:solidFill>
              <a:latin typeface="Times New Roman" panose="02020603050405020304" pitchFamily="18" charset="0"/>
              <a:cs typeface="Times New Roman" panose="02020603050405020304" pitchFamily="18" charset="0"/>
            </a:rPr>
            <a:t>.</a:t>
          </a:r>
          <a:endParaRPr lang="en-US" sz="3000" b="0" dirty="0">
            <a:solidFill>
              <a:schemeClr val="tx1"/>
            </a:solidFill>
          </a:endParaRPr>
        </a:p>
      </dgm:t>
    </dgm:pt>
    <dgm:pt modelId="{56F397CA-78D7-41D4-9C5B-31B89EBA8981}" type="parTrans" cxnId="{E91788AC-8B17-454F-8C8E-8B1B6846CB34}">
      <dgm:prSet>
        <dgm:style>
          <a:lnRef idx="3">
            <a:schemeClr val="accent5"/>
          </a:lnRef>
          <a:fillRef idx="0">
            <a:schemeClr val="accent5"/>
          </a:fillRef>
          <a:effectRef idx="2">
            <a:schemeClr val="accent5"/>
          </a:effectRef>
          <a:fontRef idx="minor">
            <a:schemeClr val="tx1"/>
          </a:fontRef>
        </dgm:style>
      </dgm:prSet>
      <dgm:spPr/>
      <dgm:t>
        <a:bodyPr/>
        <a:lstStyle/>
        <a:p>
          <a:endParaRPr lang="en-US"/>
        </a:p>
      </dgm:t>
    </dgm:pt>
    <dgm:pt modelId="{78458E7F-F950-47A4-9947-976BCB53DD52}" type="sibTrans" cxnId="{E91788AC-8B17-454F-8C8E-8B1B6846CB34}">
      <dgm:prSet/>
      <dgm:spPr/>
      <dgm:t>
        <a:bodyPr/>
        <a:lstStyle/>
        <a:p>
          <a:endParaRPr lang="en-US"/>
        </a:p>
      </dgm:t>
    </dgm:pt>
    <dgm:pt modelId="{2C3964B0-3D30-4981-8BE3-D7AA64587721}">
      <dgm:prSet phldrT="[Text]" custT="1">
        <dgm:style>
          <a:lnRef idx="0">
            <a:scrgbClr r="0" g="0" b="0"/>
          </a:lnRef>
          <a:fillRef idx="0">
            <a:scrgbClr r="0" g="0" b="0"/>
          </a:fillRef>
          <a:effectRef idx="0">
            <a:scrgbClr r="0" g="0" b="0"/>
          </a:effectRef>
          <a:fontRef idx="minor">
            <a:schemeClr val="accent4"/>
          </a:fontRef>
        </dgm:style>
      </dgm:prSet>
      <dgm:spPr>
        <a:noFill/>
        <a:ln w="9525" cap="flat" cmpd="sng" algn="ctr">
          <a:solidFill>
            <a:srgbClr val="3333FF"/>
          </a:solidFill>
          <a:prstDash val="solid"/>
          <a:round/>
          <a:headEnd type="none" w="med" len="med"/>
          <a:tailEnd type="none" w="med" len="med"/>
        </a:ln>
      </dgm:spPr>
      <dgm:t>
        <a:bodyPr/>
        <a:lstStyle/>
        <a:p>
          <a:r>
            <a:rPr kumimoji="1" lang="en-US" sz="3200" dirty="0">
              <a:solidFill>
                <a:srgbClr val="3333FF"/>
              </a:solidFill>
              <a:latin typeface="Times New Roman" pitchFamily="18" charset="0"/>
            </a:rPr>
            <a:t>Có bên thứ ba làm bên trung gian giúp cho các bên thỏa thuận với nhau giải quyết mâu thuẫn, xích mích, tranh chấp.</a:t>
          </a:r>
          <a:endParaRPr lang="en-US" sz="3200" dirty="0">
            <a:solidFill>
              <a:srgbClr val="3333FF"/>
            </a:solidFill>
          </a:endParaRPr>
        </a:p>
      </dgm:t>
    </dgm:pt>
    <dgm:pt modelId="{B0F4457E-CD1D-4461-9AF9-3437019A17A7}" type="parTrans" cxnId="{2D72BEC8-4656-4C23-9461-4C0D84AA08F6}">
      <dgm:prSet/>
      <dgm:spPr/>
      <dgm:t>
        <a:bodyPr/>
        <a:lstStyle/>
        <a:p>
          <a:endParaRPr lang="en-US"/>
        </a:p>
      </dgm:t>
    </dgm:pt>
    <dgm:pt modelId="{9236F092-386F-46E7-9994-6E09C7CA0772}" type="sibTrans" cxnId="{2D72BEC8-4656-4C23-9461-4C0D84AA08F6}">
      <dgm:prSet/>
      <dgm:spPr/>
      <dgm:t>
        <a:bodyPr/>
        <a:lstStyle/>
        <a:p>
          <a:endParaRPr lang="en-US"/>
        </a:p>
      </dgm:t>
    </dgm:pt>
    <dgm:pt modelId="{BE1BD8C3-297F-4663-833A-273F3099310C}">
      <dgm:prSet phldrT="[Text]" custT="1">
        <dgm:style>
          <a:lnRef idx="1">
            <a:schemeClr val="accent3"/>
          </a:lnRef>
          <a:fillRef idx="2">
            <a:schemeClr val="accent3"/>
          </a:fillRef>
          <a:effectRef idx="1">
            <a:schemeClr val="accent3"/>
          </a:effectRef>
          <a:fontRef idx="minor">
            <a:schemeClr val="dk1"/>
          </a:fontRef>
        </dgm:style>
      </dgm:prSet>
      <dgm:spPr>
        <a:ln>
          <a:headEnd type="none" w="med" len="med"/>
          <a:tailEnd type="none" w="med" len="med"/>
        </a:ln>
      </dgm:spPr>
      <dgm:t>
        <a:bodyPr/>
        <a:lstStyle/>
        <a:p>
          <a:endParaRPr kumimoji="1" lang="en-US" sz="3600" smtClean="0">
            <a:solidFill>
              <a:srgbClr val="9B3596"/>
            </a:solidFill>
            <a:latin typeface="Times New Roman" pitchFamily="18" charset="0"/>
          </a:endParaRPr>
        </a:p>
        <a:p>
          <a:r>
            <a:rPr kumimoji="1" lang="en-US" sz="3600" dirty="0">
              <a:solidFill>
                <a:srgbClr val="9B3596"/>
              </a:solidFill>
              <a:latin typeface="Times New Roman" pitchFamily="18" charset="0"/>
            </a:rPr>
            <a:t>L</a:t>
          </a:r>
          <a:r>
            <a:rPr kumimoji="1" lang="vi-VN" sz="3600" dirty="0">
              <a:solidFill>
                <a:srgbClr val="9B3596"/>
              </a:solidFill>
              <a:latin typeface="Times New Roman" pitchFamily="18" charset="0"/>
            </a:rPr>
            <a:t>à sự thoả thuận, thể hiện ý chí và quyền định đoạt của chính các bên tranh chấp</a:t>
          </a:r>
          <a:r>
            <a:rPr kumimoji="1" lang="vi-VN" sz="3000" dirty="0">
              <a:solidFill>
                <a:srgbClr val="9B3596"/>
              </a:solidFill>
              <a:latin typeface="Times New Roman" pitchFamily="18" charset="0"/>
            </a:rPr>
            <a:t>.</a:t>
          </a:r>
          <a:endParaRPr lang="en-US" sz="3000" dirty="0">
            <a:solidFill>
              <a:srgbClr val="9B3596"/>
            </a:solidFill>
          </a:endParaRPr>
        </a:p>
      </dgm:t>
    </dgm:pt>
    <dgm:pt modelId="{41CE77F5-B16E-4F49-BE86-90CD41C3DE7F}" type="parTrans" cxnId="{328C5E90-C011-4A33-ADCE-1C5071328068}">
      <dgm:prSet/>
      <dgm:spPr/>
      <dgm:t>
        <a:bodyPr/>
        <a:lstStyle/>
        <a:p>
          <a:endParaRPr lang="en-US"/>
        </a:p>
      </dgm:t>
    </dgm:pt>
    <dgm:pt modelId="{AA52EF91-9CFE-4C9C-8849-153BE2A7B15A}" type="sibTrans" cxnId="{328C5E90-C011-4A33-ADCE-1C5071328068}">
      <dgm:prSet/>
      <dgm:spPr/>
      <dgm:t>
        <a:bodyPr/>
        <a:lstStyle/>
        <a:p>
          <a:endParaRPr lang="en-US"/>
        </a:p>
      </dgm:t>
    </dgm:pt>
    <dgm:pt modelId="{707712E7-2B18-4B7D-B3CE-DF53B12A0B95}">
      <dgm:prSet phldrT="[Text]" custT="1"/>
      <dgm:spPr>
        <a:solidFill>
          <a:srgbClr val="F1D7F0"/>
        </a:solidFill>
        <a:ln>
          <a:solidFill>
            <a:srgbClr val="FF0000"/>
          </a:solidFill>
        </a:ln>
      </dgm:spPr>
      <dgm:t>
        <a:bodyPr/>
        <a:lstStyle/>
        <a:p>
          <a:endParaRPr lang="en-US" sz="3600" b="0" dirty="0">
            <a:solidFill>
              <a:srgbClr val="00B050"/>
            </a:solidFill>
            <a:latin typeface="Times New Roman" pitchFamily="18" charset="0"/>
            <a:cs typeface="Times New Roman" pitchFamily="18" charset="0"/>
          </a:endParaRPr>
        </a:p>
        <a:p>
          <a:r>
            <a:rPr lang="en-US" sz="3200" b="0" dirty="0">
              <a:solidFill>
                <a:srgbClr val="00B050"/>
              </a:solidFill>
              <a:latin typeface="Times New Roman" pitchFamily="18" charset="0"/>
              <a:cs typeface="Times New Roman" pitchFamily="18" charset="0"/>
            </a:rPr>
            <a:t>Không trái quy định PL, phù hợp đạo đức XH, không xâm phạm lợi ích hoặc trốn tránh nghĩa vụ </a:t>
          </a:r>
          <a:r>
            <a:rPr lang="en-US" sz="3200" b="0" dirty="0" err="1">
              <a:solidFill>
                <a:srgbClr val="00B050"/>
              </a:solidFill>
              <a:latin typeface="Times New Roman" pitchFamily="18" charset="0"/>
              <a:cs typeface="Times New Roman" pitchFamily="18" charset="0"/>
            </a:rPr>
            <a:t>với</a:t>
          </a:r>
          <a:r>
            <a:rPr lang="en-US" sz="3200" b="0" dirty="0">
              <a:solidFill>
                <a:srgbClr val="00B050"/>
              </a:solidFill>
              <a:latin typeface="Times New Roman" pitchFamily="18" charset="0"/>
              <a:cs typeface="Times New Roman" pitchFamily="18" charset="0"/>
            </a:rPr>
            <a:t> </a:t>
          </a:r>
          <a:r>
            <a:rPr lang="en-US" sz="3200" b="0" dirty="0" smtClean="0">
              <a:solidFill>
                <a:srgbClr val="00B050"/>
              </a:solidFill>
              <a:latin typeface="Times New Roman" pitchFamily="18" charset="0"/>
              <a:cs typeface="Times New Roman" pitchFamily="18" charset="0"/>
            </a:rPr>
            <a:t>NN.</a:t>
          </a:r>
          <a:endParaRPr lang="en-US" sz="3200" b="0" dirty="0">
            <a:solidFill>
              <a:srgbClr val="00B050"/>
            </a:solidFill>
          </a:endParaRPr>
        </a:p>
      </dgm:t>
    </dgm:pt>
    <dgm:pt modelId="{428AB31A-3266-4538-BC89-2E53585178A0}" type="parTrans" cxnId="{F48230EA-73F4-441F-9EAE-96EB76BF5524}">
      <dgm:prSet/>
      <dgm:spPr/>
      <dgm:t>
        <a:bodyPr/>
        <a:lstStyle/>
        <a:p>
          <a:endParaRPr lang="en-US"/>
        </a:p>
      </dgm:t>
    </dgm:pt>
    <dgm:pt modelId="{69B83248-C871-4227-AEC1-CB710E56DB35}" type="sibTrans" cxnId="{F48230EA-73F4-441F-9EAE-96EB76BF5524}">
      <dgm:prSet/>
      <dgm:spPr/>
      <dgm:t>
        <a:bodyPr/>
        <a:lstStyle/>
        <a:p>
          <a:endParaRPr lang="en-US"/>
        </a:p>
      </dgm:t>
    </dgm:pt>
    <dgm:pt modelId="{1C6ECB0A-5D95-4B1C-B764-191909FD491E}">
      <dgm:prSet phldrT="[Text]" custT="1"/>
      <dgm:spPr>
        <a:solidFill>
          <a:srgbClr val="F1D7F0"/>
        </a:solidFill>
        <a:ln>
          <a:solidFill>
            <a:srgbClr val="E40CDA"/>
          </a:solidFill>
        </a:ln>
      </dgm:spPr>
      <dgm:t>
        <a:bodyPr/>
        <a:lstStyle/>
        <a:p>
          <a:pPr algn="ctr"/>
          <a:r>
            <a:rPr lang="en-US" sz="4000" b="1" dirty="0">
              <a:solidFill>
                <a:srgbClr val="0070C0"/>
              </a:solidFill>
            </a:rPr>
            <a:t>Từ khái niệm trên, chúng ta thấy rằng Hòa giải ở cơ sở có đặc trưng sau:</a:t>
          </a:r>
        </a:p>
      </dgm:t>
    </dgm:pt>
    <dgm:pt modelId="{B8C0CC7F-F0E1-4E38-AE1A-9512303232C9}" type="sibTrans" cxnId="{3EEE5347-82E7-40ED-B042-69DAB55F7242}">
      <dgm:prSet/>
      <dgm:spPr/>
      <dgm:t>
        <a:bodyPr/>
        <a:lstStyle/>
        <a:p>
          <a:endParaRPr lang="en-US"/>
        </a:p>
      </dgm:t>
    </dgm:pt>
    <dgm:pt modelId="{16F9C758-C59F-403F-9A84-4382D5CF4B2C}" type="parTrans" cxnId="{3EEE5347-82E7-40ED-B042-69DAB55F7242}">
      <dgm:prSet/>
      <dgm:spPr/>
      <dgm:t>
        <a:bodyPr/>
        <a:lstStyle/>
        <a:p>
          <a:endParaRPr lang="en-US"/>
        </a:p>
      </dgm:t>
    </dgm:pt>
    <dgm:pt modelId="{1090D781-2D58-4A44-A713-AE5DD397AAE7}" type="pres">
      <dgm:prSet presAssocID="{4F6B0733-246F-4C2B-9894-27C7D5F68C90}" presName="hierChild1" presStyleCnt="0">
        <dgm:presLayoutVars>
          <dgm:orgChart val="1"/>
          <dgm:chPref val="1"/>
          <dgm:dir/>
          <dgm:animOne val="branch"/>
          <dgm:animLvl val="lvl"/>
          <dgm:resizeHandles/>
        </dgm:presLayoutVars>
      </dgm:prSet>
      <dgm:spPr/>
      <dgm:t>
        <a:bodyPr/>
        <a:lstStyle/>
        <a:p>
          <a:endParaRPr lang="en-US"/>
        </a:p>
      </dgm:t>
    </dgm:pt>
    <dgm:pt modelId="{EA4D6168-C831-4600-AD11-76349BBCB186}" type="pres">
      <dgm:prSet presAssocID="{1C6ECB0A-5D95-4B1C-B764-191909FD491E}" presName="hierRoot1" presStyleCnt="0">
        <dgm:presLayoutVars>
          <dgm:hierBranch val="init"/>
        </dgm:presLayoutVars>
      </dgm:prSet>
      <dgm:spPr/>
    </dgm:pt>
    <dgm:pt modelId="{9F90F4FC-E95E-4BF6-B632-D5DE6C3C0941}" type="pres">
      <dgm:prSet presAssocID="{1C6ECB0A-5D95-4B1C-B764-191909FD491E}" presName="rootComposite1" presStyleCnt="0"/>
      <dgm:spPr/>
    </dgm:pt>
    <dgm:pt modelId="{3AC4BD28-BF04-4F83-B403-DF5B0BC1DE7E}" type="pres">
      <dgm:prSet presAssocID="{1C6ECB0A-5D95-4B1C-B764-191909FD491E}" presName="rootText1" presStyleLbl="node0" presStyleIdx="0" presStyleCnt="1" custScaleX="476866" custScaleY="114127" custLinFactY="-21111" custLinFactNeighborX="-4075" custLinFactNeighborY="-100000">
        <dgm:presLayoutVars>
          <dgm:chPref val="3"/>
        </dgm:presLayoutVars>
      </dgm:prSet>
      <dgm:spPr/>
      <dgm:t>
        <a:bodyPr/>
        <a:lstStyle/>
        <a:p>
          <a:endParaRPr lang="en-US"/>
        </a:p>
      </dgm:t>
    </dgm:pt>
    <dgm:pt modelId="{6C3AD212-7CDC-44E9-B138-FE6D05596F24}" type="pres">
      <dgm:prSet presAssocID="{1C6ECB0A-5D95-4B1C-B764-191909FD491E}" presName="rootConnector1" presStyleLbl="node1" presStyleIdx="0" presStyleCnt="0"/>
      <dgm:spPr/>
      <dgm:t>
        <a:bodyPr/>
        <a:lstStyle/>
        <a:p>
          <a:endParaRPr lang="en-US"/>
        </a:p>
      </dgm:t>
    </dgm:pt>
    <dgm:pt modelId="{93ACA884-572E-4C94-B9DF-CDC9AAC440E5}" type="pres">
      <dgm:prSet presAssocID="{1C6ECB0A-5D95-4B1C-B764-191909FD491E}" presName="hierChild2" presStyleCnt="0"/>
      <dgm:spPr/>
    </dgm:pt>
    <dgm:pt modelId="{EC7D89FC-D961-45B6-835E-7923873EE9CB}" type="pres">
      <dgm:prSet presAssocID="{56F397CA-78D7-41D4-9C5B-31B89EBA8981}" presName="Name37" presStyleLbl="parChTrans1D2" presStyleIdx="0" presStyleCnt="4"/>
      <dgm:spPr/>
      <dgm:t>
        <a:bodyPr/>
        <a:lstStyle/>
        <a:p>
          <a:endParaRPr lang="en-US"/>
        </a:p>
      </dgm:t>
    </dgm:pt>
    <dgm:pt modelId="{05B3A13B-EB23-4D2F-8ECC-B25CDDFC1B23}" type="pres">
      <dgm:prSet presAssocID="{49A8C887-3846-4C05-8B39-9346E29608FD}" presName="hierRoot2" presStyleCnt="0">
        <dgm:presLayoutVars>
          <dgm:hierBranch val="init"/>
        </dgm:presLayoutVars>
      </dgm:prSet>
      <dgm:spPr/>
    </dgm:pt>
    <dgm:pt modelId="{A75C44D7-D510-4EEA-B35E-7B2286DAA417}" type="pres">
      <dgm:prSet presAssocID="{49A8C887-3846-4C05-8B39-9346E29608FD}" presName="rootComposite" presStyleCnt="0"/>
      <dgm:spPr/>
    </dgm:pt>
    <dgm:pt modelId="{5269A88C-1A47-4999-8DF6-F995D91BDF14}" type="pres">
      <dgm:prSet presAssocID="{49A8C887-3846-4C05-8B39-9346E29608FD}" presName="rootText" presStyleLbl="node2" presStyleIdx="0" presStyleCnt="4" custScaleX="99243" custScaleY="439849">
        <dgm:presLayoutVars>
          <dgm:chPref val="3"/>
        </dgm:presLayoutVars>
      </dgm:prSet>
      <dgm:spPr/>
      <dgm:t>
        <a:bodyPr/>
        <a:lstStyle/>
        <a:p>
          <a:endParaRPr lang="en-US"/>
        </a:p>
      </dgm:t>
    </dgm:pt>
    <dgm:pt modelId="{F32E49E1-BB7A-4B3B-9D16-0D43770DB5A7}" type="pres">
      <dgm:prSet presAssocID="{49A8C887-3846-4C05-8B39-9346E29608FD}" presName="rootConnector" presStyleLbl="node2" presStyleIdx="0" presStyleCnt="4"/>
      <dgm:spPr/>
      <dgm:t>
        <a:bodyPr/>
        <a:lstStyle/>
        <a:p>
          <a:endParaRPr lang="en-US"/>
        </a:p>
      </dgm:t>
    </dgm:pt>
    <dgm:pt modelId="{454FA045-6B1A-4E2E-9B43-48E619D0C77C}" type="pres">
      <dgm:prSet presAssocID="{49A8C887-3846-4C05-8B39-9346E29608FD}" presName="hierChild4" presStyleCnt="0"/>
      <dgm:spPr/>
    </dgm:pt>
    <dgm:pt modelId="{427A9E83-62C6-4E1F-9D64-D725A10867CC}" type="pres">
      <dgm:prSet presAssocID="{49A8C887-3846-4C05-8B39-9346E29608FD}" presName="hierChild5" presStyleCnt="0"/>
      <dgm:spPr/>
    </dgm:pt>
    <dgm:pt modelId="{C63EE802-0550-40D2-AF1C-14226325B32F}" type="pres">
      <dgm:prSet presAssocID="{B0F4457E-CD1D-4461-9AF9-3437019A17A7}" presName="Name37" presStyleLbl="parChTrans1D2" presStyleIdx="1" presStyleCnt="4"/>
      <dgm:spPr/>
      <dgm:t>
        <a:bodyPr/>
        <a:lstStyle/>
        <a:p>
          <a:endParaRPr lang="en-US"/>
        </a:p>
      </dgm:t>
    </dgm:pt>
    <dgm:pt modelId="{4216F19A-21BB-4FCD-B118-BBE5755D6616}" type="pres">
      <dgm:prSet presAssocID="{2C3964B0-3D30-4981-8BE3-D7AA64587721}" presName="hierRoot2" presStyleCnt="0">
        <dgm:presLayoutVars>
          <dgm:hierBranch val="init"/>
        </dgm:presLayoutVars>
      </dgm:prSet>
      <dgm:spPr/>
    </dgm:pt>
    <dgm:pt modelId="{38D4CFE3-24FE-4E85-BAD3-31A31384C2B8}" type="pres">
      <dgm:prSet presAssocID="{2C3964B0-3D30-4981-8BE3-D7AA64587721}" presName="rootComposite" presStyleCnt="0"/>
      <dgm:spPr/>
    </dgm:pt>
    <dgm:pt modelId="{77C7DE03-B67A-45D1-A428-910BB06C5AD3}" type="pres">
      <dgm:prSet presAssocID="{2C3964B0-3D30-4981-8BE3-D7AA64587721}" presName="rootText" presStyleLbl="node2" presStyleIdx="1" presStyleCnt="4" custScaleX="138742" custScaleY="418862">
        <dgm:presLayoutVars>
          <dgm:chPref val="3"/>
        </dgm:presLayoutVars>
      </dgm:prSet>
      <dgm:spPr/>
      <dgm:t>
        <a:bodyPr/>
        <a:lstStyle/>
        <a:p>
          <a:endParaRPr lang="en-US"/>
        </a:p>
      </dgm:t>
    </dgm:pt>
    <dgm:pt modelId="{D9D6DA3C-B784-4714-9BAB-D54A14BBDF3E}" type="pres">
      <dgm:prSet presAssocID="{2C3964B0-3D30-4981-8BE3-D7AA64587721}" presName="rootConnector" presStyleLbl="node2" presStyleIdx="1" presStyleCnt="4"/>
      <dgm:spPr/>
      <dgm:t>
        <a:bodyPr/>
        <a:lstStyle/>
        <a:p>
          <a:endParaRPr lang="en-US"/>
        </a:p>
      </dgm:t>
    </dgm:pt>
    <dgm:pt modelId="{2F0D3329-32C2-4099-921E-4ED449EEBE72}" type="pres">
      <dgm:prSet presAssocID="{2C3964B0-3D30-4981-8BE3-D7AA64587721}" presName="hierChild4" presStyleCnt="0"/>
      <dgm:spPr/>
    </dgm:pt>
    <dgm:pt modelId="{6F5A99C1-2A0C-487F-AEEF-707139B33BDF}" type="pres">
      <dgm:prSet presAssocID="{2C3964B0-3D30-4981-8BE3-D7AA64587721}" presName="hierChild5" presStyleCnt="0"/>
      <dgm:spPr/>
    </dgm:pt>
    <dgm:pt modelId="{9D98A713-0D4E-4ECE-9CB7-21383959BB70}" type="pres">
      <dgm:prSet presAssocID="{41CE77F5-B16E-4F49-BE86-90CD41C3DE7F}" presName="Name37" presStyleLbl="parChTrans1D2" presStyleIdx="2" presStyleCnt="4"/>
      <dgm:spPr/>
      <dgm:t>
        <a:bodyPr/>
        <a:lstStyle/>
        <a:p>
          <a:endParaRPr lang="en-US"/>
        </a:p>
      </dgm:t>
    </dgm:pt>
    <dgm:pt modelId="{E8AFF3EC-AA31-462C-A7A5-FD2A27A14E5B}" type="pres">
      <dgm:prSet presAssocID="{BE1BD8C3-297F-4663-833A-273F3099310C}" presName="hierRoot2" presStyleCnt="0">
        <dgm:presLayoutVars>
          <dgm:hierBranch val="init"/>
        </dgm:presLayoutVars>
      </dgm:prSet>
      <dgm:spPr/>
    </dgm:pt>
    <dgm:pt modelId="{8E698586-13C2-45CC-9FE3-6395AF6A6677}" type="pres">
      <dgm:prSet presAssocID="{BE1BD8C3-297F-4663-833A-273F3099310C}" presName="rootComposite" presStyleCnt="0"/>
      <dgm:spPr/>
    </dgm:pt>
    <dgm:pt modelId="{10FA6262-88C5-4A35-B52D-C1953ECF8170}" type="pres">
      <dgm:prSet presAssocID="{BE1BD8C3-297F-4663-833A-273F3099310C}" presName="rootText" presStyleLbl="node2" presStyleIdx="2" presStyleCnt="4" custScaleY="432610">
        <dgm:presLayoutVars>
          <dgm:chPref val="3"/>
        </dgm:presLayoutVars>
      </dgm:prSet>
      <dgm:spPr/>
      <dgm:t>
        <a:bodyPr/>
        <a:lstStyle/>
        <a:p>
          <a:endParaRPr lang="en-US"/>
        </a:p>
      </dgm:t>
    </dgm:pt>
    <dgm:pt modelId="{4F6DF26A-855B-4509-9F16-9E3E41F758F7}" type="pres">
      <dgm:prSet presAssocID="{BE1BD8C3-297F-4663-833A-273F3099310C}" presName="rootConnector" presStyleLbl="node2" presStyleIdx="2" presStyleCnt="4"/>
      <dgm:spPr/>
      <dgm:t>
        <a:bodyPr/>
        <a:lstStyle/>
        <a:p>
          <a:endParaRPr lang="en-US"/>
        </a:p>
      </dgm:t>
    </dgm:pt>
    <dgm:pt modelId="{F9E810A9-5EF7-4908-ACF0-ADBECEAA77CE}" type="pres">
      <dgm:prSet presAssocID="{BE1BD8C3-297F-4663-833A-273F3099310C}" presName="hierChild4" presStyleCnt="0"/>
      <dgm:spPr/>
    </dgm:pt>
    <dgm:pt modelId="{0A6F60B7-8AEF-4529-9FCD-80B6B4E645BD}" type="pres">
      <dgm:prSet presAssocID="{BE1BD8C3-297F-4663-833A-273F3099310C}" presName="hierChild5" presStyleCnt="0"/>
      <dgm:spPr/>
    </dgm:pt>
    <dgm:pt modelId="{0CEF15F9-F865-4027-886E-1743807B104B}" type="pres">
      <dgm:prSet presAssocID="{428AB31A-3266-4538-BC89-2E53585178A0}" presName="Name37" presStyleLbl="parChTrans1D2" presStyleIdx="3" presStyleCnt="4"/>
      <dgm:spPr/>
      <dgm:t>
        <a:bodyPr/>
        <a:lstStyle/>
        <a:p>
          <a:endParaRPr lang="en-US"/>
        </a:p>
      </dgm:t>
    </dgm:pt>
    <dgm:pt modelId="{2A789B14-B266-4412-95DB-53E7852AC26A}" type="pres">
      <dgm:prSet presAssocID="{707712E7-2B18-4B7D-B3CE-DF53B12A0B95}" presName="hierRoot2" presStyleCnt="0">
        <dgm:presLayoutVars>
          <dgm:hierBranch val="init"/>
        </dgm:presLayoutVars>
      </dgm:prSet>
      <dgm:spPr/>
    </dgm:pt>
    <dgm:pt modelId="{047BCB80-A335-432B-B580-F2B01FE4F7A8}" type="pres">
      <dgm:prSet presAssocID="{707712E7-2B18-4B7D-B3CE-DF53B12A0B95}" presName="rootComposite" presStyleCnt="0"/>
      <dgm:spPr/>
    </dgm:pt>
    <dgm:pt modelId="{66AEDE81-8A10-4BEB-8EAC-0B0CE29C78FE}" type="pres">
      <dgm:prSet presAssocID="{707712E7-2B18-4B7D-B3CE-DF53B12A0B95}" presName="rootText" presStyleLbl="node2" presStyleIdx="3" presStyleCnt="4" custScaleX="136904" custScaleY="435804">
        <dgm:presLayoutVars>
          <dgm:chPref val="3"/>
        </dgm:presLayoutVars>
      </dgm:prSet>
      <dgm:spPr/>
      <dgm:t>
        <a:bodyPr/>
        <a:lstStyle/>
        <a:p>
          <a:endParaRPr lang="en-US"/>
        </a:p>
      </dgm:t>
    </dgm:pt>
    <dgm:pt modelId="{4970F164-1F99-4B23-8DC1-9406F6A2A229}" type="pres">
      <dgm:prSet presAssocID="{707712E7-2B18-4B7D-B3CE-DF53B12A0B95}" presName="rootConnector" presStyleLbl="node2" presStyleIdx="3" presStyleCnt="4"/>
      <dgm:spPr/>
      <dgm:t>
        <a:bodyPr/>
        <a:lstStyle/>
        <a:p>
          <a:endParaRPr lang="en-US"/>
        </a:p>
      </dgm:t>
    </dgm:pt>
    <dgm:pt modelId="{5DC5AA8D-9D42-411B-8AF3-A7A7D4700343}" type="pres">
      <dgm:prSet presAssocID="{707712E7-2B18-4B7D-B3CE-DF53B12A0B95}" presName="hierChild4" presStyleCnt="0"/>
      <dgm:spPr/>
    </dgm:pt>
    <dgm:pt modelId="{6C920BEC-DA10-48B6-895C-FF56E296FA27}" type="pres">
      <dgm:prSet presAssocID="{707712E7-2B18-4B7D-B3CE-DF53B12A0B95}" presName="hierChild5" presStyleCnt="0"/>
      <dgm:spPr/>
    </dgm:pt>
    <dgm:pt modelId="{5EBCA4B8-3E4C-4403-8FB3-983FAEF21E49}" type="pres">
      <dgm:prSet presAssocID="{1C6ECB0A-5D95-4B1C-B764-191909FD491E}" presName="hierChild3" presStyleCnt="0"/>
      <dgm:spPr/>
    </dgm:pt>
  </dgm:ptLst>
  <dgm:cxnLst>
    <dgm:cxn modelId="{E91788AC-8B17-454F-8C8E-8B1B6846CB34}" srcId="{1C6ECB0A-5D95-4B1C-B764-191909FD491E}" destId="{49A8C887-3846-4C05-8B39-9346E29608FD}" srcOrd="0" destOrd="0" parTransId="{56F397CA-78D7-41D4-9C5B-31B89EBA8981}" sibTransId="{78458E7F-F950-47A4-9947-976BCB53DD52}"/>
    <dgm:cxn modelId="{7F705A50-01DD-4F07-B3BD-A560820D8DD0}" type="presOf" srcId="{707712E7-2B18-4B7D-B3CE-DF53B12A0B95}" destId="{66AEDE81-8A10-4BEB-8EAC-0B0CE29C78FE}" srcOrd="0" destOrd="0" presId="urn:microsoft.com/office/officeart/2005/8/layout/orgChart1"/>
    <dgm:cxn modelId="{4FB0198E-7C05-4986-A959-C027F81F2629}" type="presOf" srcId="{BE1BD8C3-297F-4663-833A-273F3099310C}" destId="{4F6DF26A-855B-4509-9F16-9E3E41F758F7}" srcOrd="1" destOrd="0" presId="urn:microsoft.com/office/officeart/2005/8/layout/orgChart1"/>
    <dgm:cxn modelId="{C8AB5D9C-C79D-4B10-B6E4-EAA1E6C61C3E}" type="presOf" srcId="{41CE77F5-B16E-4F49-BE86-90CD41C3DE7F}" destId="{9D98A713-0D4E-4ECE-9CB7-21383959BB70}" srcOrd="0" destOrd="0" presId="urn:microsoft.com/office/officeart/2005/8/layout/orgChart1"/>
    <dgm:cxn modelId="{F48230EA-73F4-441F-9EAE-96EB76BF5524}" srcId="{1C6ECB0A-5D95-4B1C-B764-191909FD491E}" destId="{707712E7-2B18-4B7D-B3CE-DF53B12A0B95}" srcOrd="3" destOrd="0" parTransId="{428AB31A-3266-4538-BC89-2E53585178A0}" sibTransId="{69B83248-C871-4227-AEC1-CB710E56DB35}"/>
    <dgm:cxn modelId="{A8D30FD6-4F30-488D-A394-48DD273E652B}" type="presOf" srcId="{1C6ECB0A-5D95-4B1C-B764-191909FD491E}" destId="{3AC4BD28-BF04-4F83-B403-DF5B0BC1DE7E}" srcOrd="0" destOrd="0" presId="urn:microsoft.com/office/officeart/2005/8/layout/orgChart1"/>
    <dgm:cxn modelId="{1B4B1066-512C-4D7E-9873-873B0E4DCCC8}" type="presOf" srcId="{BE1BD8C3-297F-4663-833A-273F3099310C}" destId="{10FA6262-88C5-4A35-B52D-C1953ECF8170}" srcOrd="0" destOrd="0" presId="urn:microsoft.com/office/officeart/2005/8/layout/orgChart1"/>
    <dgm:cxn modelId="{2D72BEC8-4656-4C23-9461-4C0D84AA08F6}" srcId="{1C6ECB0A-5D95-4B1C-B764-191909FD491E}" destId="{2C3964B0-3D30-4981-8BE3-D7AA64587721}" srcOrd="1" destOrd="0" parTransId="{B0F4457E-CD1D-4461-9AF9-3437019A17A7}" sibTransId="{9236F092-386F-46E7-9994-6E09C7CA0772}"/>
    <dgm:cxn modelId="{4B27B11A-EEE6-4919-90A7-5533371A0E9C}" type="presOf" srcId="{56F397CA-78D7-41D4-9C5B-31B89EBA8981}" destId="{EC7D89FC-D961-45B6-835E-7923873EE9CB}" srcOrd="0" destOrd="0" presId="urn:microsoft.com/office/officeart/2005/8/layout/orgChart1"/>
    <dgm:cxn modelId="{49B52771-B49F-4C8F-B97A-FEF2386132C9}" type="presOf" srcId="{2C3964B0-3D30-4981-8BE3-D7AA64587721}" destId="{D9D6DA3C-B784-4714-9BAB-D54A14BBDF3E}" srcOrd="1" destOrd="0" presId="urn:microsoft.com/office/officeart/2005/8/layout/orgChart1"/>
    <dgm:cxn modelId="{02F5BB5B-B377-40E6-AF11-149663427DED}" type="presOf" srcId="{49A8C887-3846-4C05-8B39-9346E29608FD}" destId="{5269A88C-1A47-4999-8DF6-F995D91BDF14}" srcOrd="0" destOrd="0" presId="urn:microsoft.com/office/officeart/2005/8/layout/orgChart1"/>
    <dgm:cxn modelId="{2147E34D-69DA-4FBD-84D8-DB6D538DF671}" type="presOf" srcId="{49A8C887-3846-4C05-8B39-9346E29608FD}" destId="{F32E49E1-BB7A-4B3B-9D16-0D43770DB5A7}" srcOrd="1" destOrd="0" presId="urn:microsoft.com/office/officeart/2005/8/layout/orgChart1"/>
    <dgm:cxn modelId="{16DE1331-149D-4698-A5E3-EA0F15F17B55}" type="presOf" srcId="{4F6B0733-246F-4C2B-9894-27C7D5F68C90}" destId="{1090D781-2D58-4A44-A713-AE5DD397AAE7}" srcOrd="0" destOrd="0" presId="urn:microsoft.com/office/officeart/2005/8/layout/orgChart1"/>
    <dgm:cxn modelId="{97D39E2E-A31F-4B1D-AABB-4DFB484E0848}" type="presOf" srcId="{428AB31A-3266-4538-BC89-2E53585178A0}" destId="{0CEF15F9-F865-4027-886E-1743807B104B}" srcOrd="0" destOrd="0" presId="urn:microsoft.com/office/officeart/2005/8/layout/orgChart1"/>
    <dgm:cxn modelId="{E628EB7D-29D3-4D65-AB54-0B23B0D3E8A7}" type="presOf" srcId="{B0F4457E-CD1D-4461-9AF9-3437019A17A7}" destId="{C63EE802-0550-40D2-AF1C-14226325B32F}" srcOrd="0" destOrd="0" presId="urn:microsoft.com/office/officeart/2005/8/layout/orgChart1"/>
    <dgm:cxn modelId="{328C5E90-C011-4A33-ADCE-1C5071328068}" srcId="{1C6ECB0A-5D95-4B1C-B764-191909FD491E}" destId="{BE1BD8C3-297F-4663-833A-273F3099310C}" srcOrd="2" destOrd="0" parTransId="{41CE77F5-B16E-4F49-BE86-90CD41C3DE7F}" sibTransId="{AA52EF91-9CFE-4C9C-8849-153BE2A7B15A}"/>
    <dgm:cxn modelId="{2E61B9E5-8CDD-47E7-8F24-37E44934DBC9}" type="presOf" srcId="{1C6ECB0A-5D95-4B1C-B764-191909FD491E}" destId="{6C3AD212-7CDC-44E9-B138-FE6D05596F24}" srcOrd="1" destOrd="0" presId="urn:microsoft.com/office/officeart/2005/8/layout/orgChart1"/>
    <dgm:cxn modelId="{3EEE5347-82E7-40ED-B042-69DAB55F7242}" srcId="{4F6B0733-246F-4C2B-9894-27C7D5F68C90}" destId="{1C6ECB0A-5D95-4B1C-B764-191909FD491E}" srcOrd="0" destOrd="0" parTransId="{16F9C758-C59F-403F-9A84-4382D5CF4B2C}" sibTransId="{B8C0CC7F-F0E1-4E38-AE1A-9512303232C9}"/>
    <dgm:cxn modelId="{8C47DB45-FD7B-4028-BCB4-F3D91C7D0EE4}" type="presOf" srcId="{2C3964B0-3D30-4981-8BE3-D7AA64587721}" destId="{77C7DE03-B67A-45D1-A428-910BB06C5AD3}" srcOrd="0" destOrd="0" presId="urn:microsoft.com/office/officeart/2005/8/layout/orgChart1"/>
    <dgm:cxn modelId="{85A4997C-E954-47BC-95C7-1982BB7BE38A}" type="presOf" srcId="{707712E7-2B18-4B7D-B3CE-DF53B12A0B95}" destId="{4970F164-1F99-4B23-8DC1-9406F6A2A229}" srcOrd="1" destOrd="0" presId="urn:microsoft.com/office/officeart/2005/8/layout/orgChart1"/>
    <dgm:cxn modelId="{B1D0F93A-425B-4DFA-BE25-107D74ADE310}" type="presParOf" srcId="{1090D781-2D58-4A44-A713-AE5DD397AAE7}" destId="{EA4D6168-C831-4600-AD11-76349BBCB186}" srcOrd="0" destOrd="0" presId="urn:microsoft.com/office/officeart/2005/8/layout/orgChart1"/>
    <dgm:cxn modelId="{61E0F277-39EE-4DDC-A708-D6D4489CF30E}" type="presParOf" srcId="{EA4D6168-C831-4600-AD11-76349BBCB186}" destId="{9F90F4FC-E95E-4BF6-B632-D5DE6C3C0941}" srcOrd="0" destOrd="0" presId="urn:microsoft.com/office/officeart/2005/8/layout/orgChart1"/>
    <dgm:cxn modelId="{476E5D19-EF03-4CD6-8EF5-5B5C55C4BD61}" type="presParOf" srcId="{9F90F4FC-E95E-4BF6-B632-D5DE6C3C0941}" destId="{3AC4BD28-BF04-4F83-B403-DF5B0BC1DE7E}" srcOrd="0" destOrd="0" presId="urn:microsoft.com/office/officeart/2005/8/layout/orgChart1"/>
    <dgm:cxn modelId="{C229E30A-F5E9-437D-95DD-8C1428564A67}" type="presParOf" srcId="{9F90F4FC-E95E-4BF6-B632-D5DE6C3C0941}" destId="{6C3AD212-7CDC-44E9-B138-FE6D05596F24}" srcOrd="1" destOrd="0" presId="urn:microsoft.com/office/officeart/2005/8/layout/orgChart1"/>
    <dgm:cxn modelId="{12F8BEF4-9689-4286-A8FB-B6BD635404E8}" type="presParOf" srcId="{EA4D6168-C831-4600-AD11-76349BBCB186}" destId="{93ACA884-572E-4C94-B9DF-CDC9AAC440E5}" srcOrd="1" destOrd="0" presId="urn:microsoft.com/office/officeart/2005/8/layout/orgChart1"/>
    <dgm:cxn modelId="{B0E27E42-9378-4B84-9147-62A4DE02E47A}" type="presParOf" srcId="{93ACA884-572E-4C94-B9DF-CDC9AAC440E5}" destId="{EC7D89FC-D961-45B6-835E-7923873EE9CB}" srcOrd="0" destOrd="0" presId="urn:microsoft.com/office/officeart/2005/8/layout/orgChart1"/>
    <dgm:cxn modelId="{67300308-F823-4108-993F-3C016C8EF5AB}" type="presParOf" srcId="{93ACA884-572E-4C94-B9DF-CDC9AAC440E5}" destId="{05B3A13B-EB23-4D2F-8ECC-B25CDDFC1B23}" srcOrd="1" destOrd="0" presId="urn:microsoft.com/office/officeart/2005/8/layout/orgChart1"/>
    <dgm:cxn modelId="{4F2F99D4-078C-471A-9C0B-A2D6326B8480}" type="presParOf" srcId="{05B3A13B-EB23-4D2F-8ECC-B25CDDFC1B23}" destId="{A75C44D7-D510-4EEA-B35E-7B2286DAA417}" srcOrd="0" destOrd="0" presId="urn:microsoft.com/office/officeart/2005/8/layout/orgChart1"/>
    <dgm:cxn modelId="{526101D7-D215-4F53-BC39-B32C79DCD62A}" type="presParOf" srcId="{A75C44D7-D510-4EEA-B35E-7B2286DAA417}" destId="{5269A88C-1A47-4999-8DF6-F995D91BDF14}" srcOrd="0" destOrd="0" presId="urn:microsoft.com/office/officeart/2005/8/layout/orgChart1"/>
    <dgm:cxn modelId="{D09DCD73-F677-464D-8100-67BC0533D30A}" type="presParOf" srcId="{A75C44D7-D510-4EEA-B35E-7B2286DAA417}" destId="{F32E49E1-BB7A-4B3B-9D16-0D43770DB5A7}" srcOrd="1" destOrd="0" presId="urn:microsoft.com/office/officeart/2005/8/layout/orgChart1"/>
    <dgm:cxn modelId="{62C95A64-05FB-4736-8502-02BF810BAE01}" type="presParOf" srcId="{05B3A13B-EB23-4D2F-8ECC-B25CDDFC1B23}" destId="{454FA045-6B1A-4E2E-9B43-48E619D0C77C}" srcOrd="1" destOrd="0" presId="urn:microsoft.com/office/officeart/2005/8/layout/orgChart1"/>
    <dgm:cxn modelId="{5A59530F-FB7E-41F2-BBAC-E96641E21CE8}" type="presParOf" srcId="{05B3A13B-EB23-4D2F-8ECC-B25CDDFC1B23}" destId="{427A9E83-62C6-4E1F-9D64-D725A10867CC}" srcOrd="2" destOrd="0" presId="urn:microsoft.com/office/officeart/2005/8/layout/orgChart1"/>
    <dgm:cxn modelId="{3768E63B-5619-4E73-BD21-51082ED72CAC}" type="presParOf" srcId="{93ACA884-572E-4C94-B9DF-CDC9AAC440E5}" destId="{C63EE802-0550-40D2-AF1C-14226325B32F}" srcOrd="2" destOrd="0" presId="urn:microsoft.com/office/officeart/2005/8/layout/orgChart1"/>
    <dgm:cxn modelId="{158F22A6-08E8-4F95-82BD-B3C0FFF322E9}" type="presParOf" srcId="{93ACA884-572E-4C94-B9DF-CDC9AAC440E5}" destId="{4216F19A-21BB-4FCD-B118-BBE5755D6616}" srcOrd="3" destOrd="0" presId="urn:microsoft.com/office/officeart/2005/8/layout/orgChart1"/>
    <dgm:cxn modelId="{5D5417BF-8140-4C80-A253-A9438C2A595F}" type="presParOf" srcId="{4216F19A-21BB-4FCD-B118-BBE5755D6616}" destId="{38D4CFE3-24FE-4E85-BAD3-31A31384C2B8}" srcOrd="0" destOrd="0" presId="urn:microsoft.com/office/officeart/2005/8/layout/orgChart1"/>
    <dgm:cxn modelId="{5AF62C20-64E3-43C0-91B8-30EADE711F8E}" type="presParOf" srcId="{38D4CFE3-24FE-4E85-BAD3-31A31384C2B8}" destId="{77C7DE03-B67A-45D1-A428-910BB06C5AD3}" srcOrd="0" destOrd="0" presId="urn:microsoft.com/office/officeart/2005/8/layout/orgChart1"/>
    <dgm:cxn modelId="{9C71DD4C-794E-4C86-805C-F5A5B171C715}" type="presParOf" srcId="{38D4CFE3-24FE-4E85-BAD3-31A31384C2B8}" destId="{D9D6DA3C-B784-4714-9BAB-D54A14BBDF3E}" srcOrd="1" destOrd="0" presId="urn:microsoft.com/office/officeart/2005/8/layout/orgChart1"/>
    <dgm:cxn modelId="{1F2AA7CA-48DF-46DA-BC47-495C2880F7E3}" type="presParOf" srcId="{4216F19A-21BB-4FCD-B118-BBE5755D6616}" destId="{2F0D3329-32C2-4099-921E-4ED449EEBE72}" srcOrd="1" destOrd="0" presId="urn:microsoft.com/office/officeart/2005/8/layout/orgChart1"/>
    <dgm:cxn modelId="{68E70919-1A84-4742-B37E-88B3D0286D06}" type="presParOf" srcId="{4216F19A-21BB-4FCD-B118-BBE5755D6616}" destId="{6F5A99C1-2A0C-487F-AEEF-707139B33BDF}" srcOrd="2" destOrd="0" presId="urn:microsoft.com/office/officeart/2005/8/layout/orgChart1"/>
    <dgm:cxn modelId="{D1DDB411-71CD-4FC8-9CE6-6E51E3A26DAD}" type="presParOf" srcId="{93ACA884-572E-4C94-B9DF-CDC9AAC440E5}" destId="{9D98A713-0D4E-4ECE-9CB7-21383959BB70}" srcOrd="4" destOrd="0" presId="urn:microsoft.com/office/officeart/2005/8/layout/orgChart1"/>
    <dgm:cxn modelId="{EE8BC682-8D7D-4195-8D90-3A3D9BE88344}" type="presParOf" srcId="{93ACA884-572E-4C94-B9DF-CDC9AAC440E5}" destId="{E8AFF3EC-AA31-462C-A7A5-FD2A27A14E5B}" srcOrd="5" destOrd="0" presId="urn:microsoft.com/office/officeart/2005/8/layout/orgChart1"/>
    <dgm:cxn modelId="{FE49152E-1A63-4A38-A73B-40192E73C540}" type="presParOf" srcId="{E8AFF3EC-AA31-462C-A7A5-FD2A27A14E5B}" destId="{8E698586-13C2-45CC-9FE3-6395AF6A6677}" srcOrd="0" destOrd="0" presId="urn:microsoft.com/office/officeart/2005/8/layout/orgChart1"/>
    <dgm:cxn modelId="{39E7950B-54F3-4F63-BB72-F7689DFE7090}" type="presParOf" srcId="{8E698586-13C2-45CC-9FE3-6395AF6A6677}" destId="{10FA6262-88C5-4A35-B52D-C1953ECF8170}" srcOrd="0" destOrd="0" presId="urn:microsoft.com/office/officeart/2005/8/layout/orgChart1"/>
    <dgm:cxn modelId="{0367E8E0-5366-4F6C-BEF8-22C026C607B4}" type="presParOf" srcId="{8E698586-13C2-45CC-9FE3-6395AF6A6677}" destId="{4F6DF26A-855B-4509-9F16-9E3E41F758F7}" srcOrd="1" destOrd="0" presId="urn:microsoft.com/office/officeart/2005/8/layout/orgChart1"/>
    <dgm:cxn modelId="{C78003E8-30A8-4C51-909C-A7F26C58B2E0}" type="presParOf" srcId="{E8AFF3EC-AA31-462C-A7A5-FD2A27A14E5B}" destId="{F9E810A9-5EF7-4908-ACF0-ADBECEAA77CE}" srcOrd="1" destOrd="0" presId="urn:microsoft.com/office/officeart/2005/8/layout/orgChart1"/>
    <dgm:cxn modelId="{D34AB927-90FF-4AEB-80CD-28118A54DBFB}" type="presParOf" srcId="{E8AFF3EC-AA31-462C-A7A5-FD2A27A14E5B}" destId="{0A6F60B7-8AEF-4529-9FCD-80B6B4E645BD}" srcOrd="2" destOrd="0" presId="urn:microsoft.com/office/officeart/2005/8/layout/orgChart1"/>
    <dgm:cxn modelId="{47DB5031-E145-4B60-B3AC-39CB6E2BD648}" type="presParOf" srcId="{93ACA884-572E-4C94-B9DF-CDC9AAC440E5}" destId="{0CEF15F9-F865-4027-886E-1743807B104B}" srcOrd="6" destOrd="0" presId="urn:microsoft.com/office/officeart/2005/8/layout/orgChart1"/>
    <dgm:cxn modelId="{5BAAC7B1-2674-4AB4-B9B7-83AAFE81DE07}" type="presParOf" srcId="{93ACA884-572E-4C94-B9DF-CDC9AAC440E5}" destId="{2A789B14-B266-4412-95DB-53E7852AC26A}" srcOrd="7" destOrd="0" presId="urn:microsoft.com/office/officeart/2005/8/layout/orgChart1"/>
    <dgm:cxn modelId="{9C5D8163-BF6C-4BFA-AD15-C60F1B3D4BD3}" type="presParOf" srcId="{2A789B14-B266-4412-95DB-53E7852AC26A}" destId="{047BCB80-A335-432B-B580-F2B01FE4F7A8}" srcOrd="0" destOrd="0" presId="urn:microsoft.com/office/officeart/2005/8/layout/orgChart1"/>
    <dgm:cxn modelId="{F63D8D63-2CE4-409B-BE47-9340E534EEE3}" type="presParOf" srcId="{047BCB80-A335-432B-B580-F2B01FE4F7A8}" destId="{66AEDE81-8A10-4BEB-8EAC-0B0CE29C78FE}" srcOrd="0" destOrd="0" presId="urn:microsoft.com/office/officeart/2005/8/layout/orgChart1"/>
    <dgm:cxn modelId="{30EA42C7-ED3F-4269-8F38-AE4380075079}" type="presParOf" srcId="{047BCB80-A335-432B-B580-F2B01FE4F7A8}" destId="{4970F164-1F99-4B23-8DC1-9406F6A2A229}" srcOrd="1" destOrd="0" presId="urn:microsoft.com/office/officeart/2005/8/layout/orgChart1"/>
    <dgm:cxn modelId="{82125B95-31E7-49B0-8A8D-9E090A222F6A}" type="presParOf" srcId="{2A789B14-B266-4412-95DB-53E7852AC26A}" destId="{5DC5AA8D-9D42-411B-8AF3-A7A7D4700343}" srcOrd="1" destOrd="0" presId="urn:microsoft.com/office/officeart/2005/8/layout/orgChart1"/>
    <dgm:cxn modelId="{F727E531-2F42-4611-B310-8DB16EADD0DD}" type="presParOf" srcId="{2A789B14-B266-4412-95DB-53E7852AC26A}" destId="{6C920BEC-DA10-48B6-895C-FF56E296FA27}" srcOrd="2" destOrd="0" presId="urn:microsoft.com/office/officeart/2005/8/layout/orgChart1"/>
    <dgm:cxn modelId="{2A8EDB45-B0C9-4C11-9746-099A77FB04D6}" type="presParOf" srcId="{EA4D6168-C831-4600-AD11-76349BBCB186}" destId="{5EBCA4B8-3E4C-4403-8FB3-983FAEF21E4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578A45-A7D3-4C98-897F-70C29A53069F}"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en-US"/>
        </a:p>
      </dgm:t>
    </dgm:pt>
    <dgm:pt modelId="{5E52F358-909F-445C-BBFE-F3AB127A2EF0}">
      <dgm:prSet phldrT="[Text]">
        <dgm:style>
          <a:lnRef idx="1">
            <a:schemeClr val="accent1"/>
          </a:lnRef>
          <a:fillRef idx="2">
            <a:schemeClr val="accent1"/>
          </a:fillRef>
          <a:effectRef idx="1">
            <a:schemeClr val="accent1"/>
          </a:effectRef>
          <a:fontRef idx="minor">
            <a:schemeClr val="dk1"/>
          </a:fontRef>
        </dgm:style>
      </dgm:prSet>
      <dgm:spPr/>
      <dgm:t>
        <a:bodyPr/>
        <a:lstStyle/>
        <a:p>
          <a:r>
            <a:rPr lang="en-US" b="1" dirty="0">
              <a:latin typeface="Times New Roman" pitchFamily="18" charset="0"/>
              <a:cs typeface="Times New Roman" pitchFamily="18" charset="0"/>
            </a:rPr>
            <a:t>Tổ chức buổi hòa giải</a:t>
          </a:r>
          <a:endParaRPr lang="en-US" dirty="0"/>
        </a:p>
      </dgm:t>
    </dgm:pt>
    <dgm:pt modelId="{EE6DAC81-8D2D-4998-8900-E2E432013D1E}" type="parTrans" cxnId="{392518C5-C759-4548-9C75-74F9A9042827}">
      <dgm:prSet/>
      <dgm:spPr/>
      <dgm:t>
        <a:bodyPr/>
        <a:lstStyle/>
        <a:p>
          <a:endParaRPr lang="en-US"/>
        </a:p>
      </dgm:t>
    </dgm:pt>
    <dgm:pt modelId="{02DC0F55-591B-475F-8797-26213FCCDC64}" type="sibTrans" cxnId="{392518C5-C759-4548-9C75-74F9A9042827}">
      <dgm:prSet/>
      <dgm:spPr/>
      <dgm:t>
        <a:bodyPr/>
        <a:lstStyle/>
        <a:p>
          <a:endParaRPr lang="en-US"/>
        </a:p>
      </dgm:t>
    </dgm:pt>
    <dgm:pt modelId="{6768F2A2-935D-4C08-8216-EAB892F9FCBC}">
      <dgm:prSet phldrT="[Text]"/>
      <dgm:spPr/>
      <dgm:t>
        <a:bodyPr/>
        <a:lstStyle/>
        <a:p>
          <a:r>
            <a:rPr lang="en-US" b="1">
              <a:latin typeface="Times New Roman" pitchFamily="18" charset="0"/>
              <a:cs typeface="Times New Roman" pitchFamily="18" charset="0"/>
            </a:rPr>
            <a:t>Lập danh sách những người tham gia hòa giải</a:t>
          </a:r>
          <a:endParaRPr lang="en-US" b="1"/>
        </a:p>
      </dgm:t>
    </dgm:pt>
    <dgm:pt modelId="{CBAB22CF-1556-433B-B25D-00CD8A7D2058}" type="parTrans" cxnId="{57AA0E87-C648-458A-9A8E-7FDD78ADA944}">
      <dgm:prSet/>
      <dgm:spPr/>
      <dgm:t>
        <a:bodyPr/>
        <a:lstStyle/>
        <a:p>
          <a:endParaRPr lang="en-US"/>
        </a:p>
      </dgm:t>
    </dgm:pt>
    <dgm:pt modelId="{74611C80-B842-427F-BFC5-F0C12C3B11B5}" type="sibTrans" cxnId="{57AA0E87-C648-458A-9A8E-7FDD78ADA944}">
      <dgm:prSet/>
      <dgm:spPr/>
      <dgm:t>
        <a:bodyPr/>
        <a:lstStyle/>
        <a:p>
          <a:endParaRPr lang="en-US"/>
        </a:p>
      </dgm:t>
    </dgm:pt>
    <dgm:pt modelId="{E3FD5AB1-C4A0-4F19-BA0E-F306A56A66FA}">
      <dgm:prSet/>
      <dgm:spPr/>
      <dgm:t>
        <a:bodyPr/>
        <a:lstStyle/>
        <a:p>
          <a:r>
            <a:rPr lang="en-US" b="1" dirty="0">
              <a:latin typeface="Times New Roman" pitchFamily="18" charset="0"/>
              <a:cs typeface="Times New Roman" pitchFamily="18" charset="0"/>
            </a:rPr>
            <a:t>Dự kiến thời gian, địa điểm tổ chức hòa giải và thông báo cho người tham gia biết</a:t>
          </a:r>
          <a:endParaRPr lang="en-US" b="1" dirty="0"/>
        </a:p>
      </dgm:t>
    </dgm:pt>
    <dgm:pt modelId="{DD0DA3CB-CC88-47F1-BC2F-CB8F950C853B}" type="parTrans" cxnId="{5F84EC43-8D79-4405-96F9-993260DB304E}">
      <dgm:prSet/>
      <dgm:spPr/>
      <dgm:t>
        <a:bodyPr/>
        <a:lstStyle/>
        <a:p>
          <a:endParaRPr lang="en-US"/>
        </a:p>
      </dgm:t>
    </dgm:pt>
    <dgm:pt modelId="{D8552784-5D3C-4E68-B35C-0F08443F859D}" type="sibTrans" cxnId="{5F84EC43-8D79-4405-96F9-993260DB304E}">
      <dgm:prSet/>
      <dgm:spPr/>
      <dgm:t>
        <a:bodyPr/>
        <a:lstStyle/>
        <a:p>
          <a:endParaRPr lang="en-US"/>
        </a:p>
      </dgm:t>
    </dgm:pt>
    <dgm:pt modelId="{625EA854-C172-47EF-A2CC-DF4ACDC06844}">
      <dgm:prSet/>
      <dgm:spPr/>
      <dgm:t>
        <a:bodyPr/>
        <a:lstStyle/>
        <a:p>
          <a:r>
            <a:rPr lang="en-US" b="1">
              <a:latin typeface="Times New Roman" pitchFamily="18" charset="0"/>
              <a:cs typeface="Times New Roman" pitchFamily="18" charset="0"/>
            </a:rPr>
            <a:t>Kịch bản hòa giải</a:t>
          </a:r>
          <a:endParaRPr lang="en-US" b="1"/>
        </a:p>
      </dgm:t>
    </dgm:pt>
    <dgm:pt modelId="{0DF6A824-EE39-44E8-8EA4-3E0ED7EC5B46}" type="parTrans" cxnId="{BCC5D3A8-1499-4DFB-8DC6-725704535E2E}">
      <dgm:prSet/>
      <dgm:spPr/>
      <dgm:t>
        <a:bodyPr/>
        <a:lstStyle/>
        <a:p>
          <a:endParaRPr lang="en-US"/>
        </a:p>
      </dgm:t>
    </dgm:pt>
    <dgm:pt modelId="{21A0D3C6-0A83-4E38-BAC7-458041D18621}" type="sibTrans" cxnId="{BCC5D3A8-1499-4DFB-8DC6-725704535E2E}">
      <dgm:prSet/>
      <dgm:spPr/>
      <dgm:t>
        <a:bodyPr/>
        <a:lstStyle/>
        <a:p>
          <a:endParaRPr lang="en-US"/>
        </a:p>
      </dgm:t>
    </dgm:pt>
    <dgm:pt modelId="{467ECC50-710D-479D-9894-6DA34FC65A5A}">
      <dgm:prSet/>
      <dgm:spPr/>
      <dgm:t>
        <a:bodyPr/>
        <a:lstStyle/>
        <a:p>
          <a:r>
            <a:rPr lang="en-US" b="1" dirty="0">
              <a:latin typeface="Times New Roman" pitchFamily="18" charset="0"/>
              <a:cs typeface="Times New Roman" pitchFamily="18" charset="0"/>
            </a:rPr>
            <a:t>Chuẩn bị các giấy tờ, tài liệu, văn bản QPPL có liên quan</a:t>
          </a:r>
          <a:endParaRPr lang="en-US" b="1" dirty="0"/>
        </a:p>
      </dgm:t>
    </dgm:pt>
    <dgm:pt modelId="{37FDCAE3-7E34-4B4F-8FEB-6ACF89ECA6BC}" type="parTrans" cxnId="{5DFFE31A-8E0E-4416-B35A-B0BF8F41EDBE}">
      <dgm:prSet/>
      <dgm:spPr/>
      <dgm:t>
        <a:bodyPr/>
        <a:lstStyle/>
        <a:p>
          <a:endParaRPr lang="en-US"/>
        </a:p>
      </dgm:t>
    </dgm:pt>
    <dgm:pt modelId="{5630C712-F7D1-4CEF-9CDF-5EF82D2CD48D}" type="sibTrans" cxnId="{5DFFE31A-8E0E-4416-B35A-B0BF8F41EDBE}">
      <dgm:prSet/>
      <dgm:spPr/>
      <dgm:t>
        <a:bodyPr/>
        <a:lstStyle/>
        <a:p>
          <a:endParaRPr lang="en-US"/>
        </a:p>
      </dgm:t>
    </dgm:pt>
    <dgm:pt modelId="{BDF2A552-AA93-4E71-A9A1-FC0BDEA4E65F}" type="pres">
      <dgm:prSet presAssocID="{DB578A45-A7D3-4C98-897F-70C29A53069F}" presName="vert0" presStyleCnt="0">
        <dgm:presLayoutVars>
          <dgm:dir/>
          <dgm:animOne val="branch"/>
          <dgm:animLvl val="lvl"/>
        </dgm:presLayoutVars>
      </dgm:prSet>
      <dgm:spPr/>
      <dgm:t>
        <a:bodyPr/>
        <a:lstStyle/>
        <a:p>
          <a:endParaRPr lang="en-US"/>
        </a:p>
      </dgm:t>
    </dgm:pt>
    <dgm:pt modelId="{CE329D3F-0581-492F-A80A-1F27F2F90D09}" type="pres">
      <dgm:prSet presAssocID="{5E52F358-909F-445C-BBFE-F3AB127A2EF0}" presName="thickLine" presStyleLbl="alignNode1" presStyleIdx="0" presStyleCnt="1"/>
      <dgm:spPr/>
    </dgm:pt>
    <dgm:pt modelId="{30991B7D-6491-4578-AE9C-E5684540F41E}" type="pres">
      <dgm:prSet presAssocID="{5E52F358-909F-445C-BBFE-F3AB127A2EF0}" presName="horz1" presStyleCnt="0"/>
      <dgm:spPr/>
    </dgm:pt>
    <dgm:pt modelId="{44B6E3A1-4F83-43D3-A3FB-985CA2AAC43F}" type="pres">
      <dgm:prSet presAssocID="{5E52F358-909F-445C-BBFE-F3AB127A2EF0}" presName="tx1" presStyleLbl="revTx" presStyleIdx="0" presStyleCnt="5"/>
      <dgm:spPr/>
      <dgm:t>
        <a:bodyPr/>
        <a:lstStyle/>
        <a:p>
          <a:endParaRPr lang="en-US"/>
        </a:p>
      </dgm:t>
    </dgm:pt>
    <dgm:pt modelId="{89336CDB-7963-44E8-ABAB-AEFD9E99A5E5}" type="pres">
      <dgm:prSet presAssocID="{5E52F358-909F-445C-BBFE-F3AB127A2EF0}" presName="vert1" presStyleCnt="0"/>
      <dgm:spPr/>
    </dgm:pt>
    <dgm:pt modelId="{CD4F19A2-6930-40E3-8AAB-2D69623D52E4}" type="pres">
      <dgm:prSet presAssocID="{6768F2A2-935D-4C08-8216-EAB892F9FCBC}" presName="vertSpace2a" presStyleCnt="0"/>
      <dgm:spPr/>
    </dgm:pt>
    <dgm:pt modelId="{975C56F8-F048-4EF2-9046-80D0DA7215B3}" type="pres">
      <dgm:prSet presAssocID="{6768F2A2-935D-4C08-8216-EAB892F9FCBC}" presName="horz2" presStyleCnt="0"/>
      <dgm:spPr/>
    </dgm:pt>
    <dgm:pt modelId="{29F84E0A-0CA8-49F1-840D-146ADC203C0C}" type="pres">
      <dgm:prSet presAssocID="{6768F2A2-935D-4C08-8216-EAB892F9FCBC}" presName="horzSpace2" presStyleCnt="0"/>
      <dgm:spPr/>
    </dgm:pt>
    <dgm:pt modelId="{B4D17298-1A82-4899-A31E-E674CE54DB93}" type="pres">
      <dgm:prSet presAssocID="{6768F2A2-935D-4C08-8216-EAB892F9FCBC}" presName="tx2" presStyleLbl="revTx" presStyleIdx="1" presStyleCnt="5" custScaleY="70306"/>
      <dgm:spPr/>
      <dgm:t>
        <a:bodyPr/>
        <a:lstStyle/>
        <a:p>
          <a:endParaRPr lang="en-US"/>
        </a:p>
      </dgm:t>
    </dgm:pt>
    <dgm:pt modelId="{C5CAD26D-E88C-4B74-BB66-C2855A5707E7}" type="pres">
      <dgm:prSet presAssocID="{6768F2A2-935D-4C08-8216-EAB892F9FCBC}" presName="vert2" presStyleCnt="0"/>
      <dgm:spPr/>
    </dgm:pt>
    <dgm:pt modelId="{66D4C8E4-4488-44E4-A5F2-10092FB37422}" type="pres">
      <dgm:prSet presAssocID="{6768F2A2-935D-4C08-8216-EAB892F9FCBC}" presName="thinLine2b" presStyleLbl="callout" presStyleIdx="0" presStyleCnt="4"/>
      <dgm:spPr/>
    </dgm:pt>
    <dgm:pt modelId="{99FD967D-0764-4CAE-B694-3EDD0CFFCDEC}" type="pres">
      <dgm:prSet presAssocID="{6768F2A2-935D-4C08-8216-EAB892F9FCBC}" presName="vertSpace2b" presStyleCnt="0"/>
      <dgm:spPr/>
    </dgm:pt>
    <dgm:pt modelId="{BCC22C9B-1468-4092-ABF3-A7BC112D245B}" type="pres">
      <dgm:prSet presAssocID="{E3FD5AB1-C4A0-4F19-BA0E-F306A56A66FA}" presName="horz2" presStyleCnt="0"/>
      <dgm:spPr/>
    </dgm:pt>
    <dgm:pt modelId="{55AC0972-91E0-4335-925F-747900E203C1}" type="pres">
      <dgm:prSet presAssocID="{E3FD5AB1-C4A0-4F19-BA0E-F306A56A66FA}" presName="horzSpace2" presStyleCnt="0"/>
      <dgm:spPr/>
    </dgm:pt>
    <dgm:pt modelId="{5DEF9370-6DB4-4E2A-9A94-D01EBC32FDA1}" type="pres">
      <dgm:prSet presAssocID="{E3FD5AB1-C4A0-4F19-BA0E-F306A56A66FA}" presName="tx2" presStyleLbl="revTx" presStyleIdx="2" presStyleCnt="5"/>
      <dgm:spPr/>
      <dgm:t>
        <a:bodyPr/>
        <a:lstStyle/>
        <a:p>
          <a:endParaRPr lang="en-US"/>
        </a:p>
      </dgm:t>
    </dgm:pt>
    <dgm:pt modelId="{309ADEB4-D7FB-47F0-A9E1-BD20230E7E92}" type="pres">
      <dgm:prSet presAssocID="{E3FD5AB1-C4A0-4F19-BA0E-F306A56A66FA}" presName="vert2" presStyleCnt="0"/>
      <dgm:spPr/>
    </dgm:pt>
    <dgm:pt modelId="{7CC6E4ED-F255-4C75-88A8-42DF7D2C0E94}" type="pres">
      <dgm:prSet presAssocID="{E3FD5AB1-C4A0-4F19-BA0E-F306A56A66FA}" presName="thinLine2b" presStyleLbl="callout" presStyleIdx="1" presStyleCnt="4"/>
      <dgm:spPr/>
    </dgm:pt>
    <dgm:pt modelId="{C5B22695-E2EF-455D-8825-0A2D29763031}" type="pres">
      <dgm:prSet presAssocID="{E3FD5AB1-C4A0-4F19-BA0E-F306A56A66FA}" presName="vertSpace2b" presStyleCnt="0"/>
      <dgm:spPr/>
    </dgm:pt>
    <dgm:pt modelId="{24CDEDE1-0465-4948-A900-8B9CA2B2A7EF}" type="pres">
      <dgm:prSet presAssocID="{625EA854-C172-47EF-A2CC-DF4ACDC06844}" presName="horz2" presStyleCnt="0"/>
      <dgm:spPr/>
    </dgm:pt>
    <dgm:pt modelId="{9B5343FC-A440-46FD-85C6-CA585A32F932}" type="pres">
      <dgm:prSet presAssocID="{625EA854-C172-47EF-A2CC-DF4ACDC06844}" presName="horzSpace2" presStyleCnt="0"/>
      <dgm:spPr/>
    </dgm:pt>
    <dgm:pt modelId="{CB31146D-7B06-45DD-87BE-329B1B3EF9CB}" type="pres">
      <dgm:prSet presAssocID="{625EA854-C172-47EF-A2CC-DF4ACDC06844}" presName="tx2" presStyleLbl="revTx" presStyleIdx="3" presStyleCnt="5" custScaleY="75166"/>
      <dgm:spPr/>
      <dgm:t>
        <a:bodyPr/>
        <a:lstStyle/>
        <a:p>
          <a:endParaRPr lang="en-US"/>
        </a:p>
      </dgm:t>
    </dgm:pt>
    <dgm:pt modelId="{57046B22-1446-41D6-B39A-2CCD3F2E34F0}" type="pres">
      <dgm:prSet presAssocID="{625EA854-C172-47EF-A2CC-DF4ACDC06844}" presName="vert2" presStyleCnt="0"/>
      <dgm:spPr/>
    </dgm:pt>
    <dgm:pt modelId="{5A52643B-9E86-49FD-B0B0-B6052AE6CE08}" type="pres">
      <dgm:prSet presAssocID="{625EA854-C172-47EF-A2CC-DF4ACDC06844}" presName="thinLine2b" presStyleLbl="callout" presStyleIdx="2" presStyleCnt="4"/>
      <dgm:spPr/>
    </dgm:pt>
    <dgm:pt modelId="{C92B4EF8-D3A3-42DD-9E4D-9A580440B730}" type="pres">
      <dgm:prSet presAssocID="{625EA854-C172-47EF-A2CC-DF4ACDC06844}" presName="vertSpace2b" presStyleCnt="0"/>
      <dgm:spPr/>
    </dgm:pt>
    <dgm:pt modelId="{6E53192D-0D49-429F-89CC-D1330A3936BA}" type="pres">
      <dgm:prSet presAssocID="{467ECC50-710D-479D-9894-6DA34FC65A5A}" presName="horz2" presStyleCnt="0"/>
      <dgm:spPr/>
    </dgm:pt>
    <dgm:pt modelId="{4D04CEA7-F466-47F2-BDE5-219B99E7A72B}" type="pres">
      <dgm:prSet presAssocID="{467ECC50-710D-479D-9894-6DA34FC65A5A}" presName="horzSpace2" presStyleCnt="0"/>
      <dgm:spPr/>
    </dgm:pt>
    <dgm:pt modelId="{98DEC09D-47BA-4151-A24B-F8C7A24D6A72}" type="pres">
      <dgm:prSet presAssocID="{467ECC50-710D-479D-9894-6DA34FC65A5A}" presName="tx2" presStyleLbl="revTx" presStyleIdx="4" presStyleCnt="5"/>
      <dgm:spPr/>
      <dgm:t>
        <a:bodyPr/>
        <a:lstStyle/>
        <a:p>
          <a:endParaRPr lang="en-US"/>
        </a:p>
      </dgm:t>
    </dgm:pt>
    <dgm:pt modelId="{A3B64255-9A87-400D-B0F5-680098B31CC7}" type="pres">
      <dgm:prSet presAssocID="{467ECC50-710D-479D-9894-6DA34FC65A5A}" presName="vert2" presStyleCnt="0"/>
      <dgm:spPr/>
    </dgm:pt>
    <dgm:pt modelId="{5552D7AD-6FFD-4BFB-BEBF-802A4CE1717C}" type="pres">
      <dgm:prSet presAssocID="{467ECC50-710D-479D-9894-6DA34FC65A5A}" presName="thinLine2b" presStyleLbl="callout" presStyleIdx="3" presStyleCnt="4"/>
      <dgm:spPr/>
    </dgm:pt>
    <dgm:pt modelId="{3B67932F-CFBA-4DE3-9BCC-C7ABFCACE5D0}" type="pres">
      <dgm:prSet presAssocID="{467ECC50-710D-479D-9894-6DA34FC65A5A}" presName="vertSpace2b" presStyleCnt="0"/>
      <dgm:spPr/>
    </dgm:pt>
  </dgm:ptLst>
  <dgm:cxnLst>
    <dgm:cxn modelId="{85CA045F-DBC8-477E-BFFF-63F48FAEA0D8}" type="presOf" srcId="{467ECC50-710D-479D-9894-6DA34FC65A5A}" destId="{98DEC09D-47BA-4151-A24B-F8C7A24D6A72}" srcOrd="0" destOrd="0" presId="urn:microsoft.com/office/officeart/2008/layout/LinedList"/>
    <dgm:cxn modelId="{57AA0E87-C648-458A-9A8E-7FDD78ADA944}" srcId="{5E52F358-909F-445C-BBFE-F3AB127A2EF0}" destId="{6768F2A2-935D-4C08-8216-EAB892F9FCBC}" srcOrd="0" destOrd="0" parTransId="{CBAB22CF-1556-433B-B25D-00CD8A7D2058}" sibTransId="{74611C80-B842-427F-BFC5-F0C12C3B11B5}"/>
    <dgm:cxn modelId="{93622E99-B371-4767-AD76-69F86F80FB83}" type="presOf" srcId="{625EA854-C172-47EF-A2CC-DF4ACDC06844}" destId="{CB31146D-7B06-45DD-87BE-329B1B3EF9CB}" srcOrd="0" destOrd="0" presId="urn:microsoft.com/office/officeart/2008/layout/LinedList"/>
    <dgm:cxn modelId="{5F84EC43-8D79-4405-96F9-993260DB304E}" srcId="{5E52F358-909F-445C-BBFE-F3AB127A2EF0}" destId="{E3FD5AB1-C4A0-4F19-BA0E-F306A56A66FA}" srcOrd="1" destOrd="0" parTransId="{DD0DA3CB-CC88-47F1-BC2F-CB8F950C853B}" sibTransId="{D8552784-5D3C-4E68-B35C-0F08443F859D}"/>
    <dgm:cxn modelId="{A4A741DF-6129-4926-9E20-56F87001DA08}" type="presOf" srcId="{6768F2A2-935D-4C08-8216-EAB892F9FCBC}" destId="{B4D17298-1A82-4899-A31E-E674CE54DB93}" srcOrd="0" destOrd="0" presId="urn:microsoft.com/office/officeart/2008/layout/LinedList"/>
    <dgm:cxn modelId="{389BE324-1AF7-48CB-8AFF-758D16B01277}" type="presOf" srcId="{E3FD5AB1-C4A0-4F19-BA0E-F306A56A66FA}" destId="{5DEF9370-6DB4-4E2A-9A94-D01EBC32FDA1}" srcOrd="0" destOrd="0" presId="urn:microsoft.com/office/officeart/2008/layout/LinedList"/>
    <dgm:cxn modelId="{392518C5-C759-4548-9C75-74F9A9042827}" srcId="{DB578A45-A7D3-4C98-897F-70C29A53069F}" destId="{5E52F358-909F-445C-BBFE-F3AB127A2EF0}" srcOrd="0" destOrd="0" parTransId="{EE6DAC81-8D2D-4998-8900-E2E432013D1E}" sibTransId="{02DC0F55-591B-475F-8797-26213FCCDC64}"/>
    <dgm:cxn modelId="{436F4B59-0386-4697-AD27-BA195761AB76}" type="presOf" srcId="{5E52F358-909F-445C-BBFE-F3AB127A2EF0}" destId="{44B6E3A1-4F83-43D3-A3FB-985CA2AAC43F}" srcOrd="0" destOrd="0" presId="urn:microsoft.com/office/officeart/2008/layout/LinedList"/>
    <dgm:cxn modelId="{BCC5D3A8-1499-4DFB-8DC6-725704535E2E}" srcId="{5E52F358-909F-445C-BBFE-F3AB127A2EF0}" destId="{625EA854-C172-47EF-A2CC-DF4ACDC06844}" srcOrd="2" destOrd="0" parTransId="{0DF6A824-EE39-44E8-8EA4-3E0ED7EC5B46}" sibTransId="{21A0D3C6-0A83-4E38-BAC7-458041D18621}"/>
    <dgm:cxn modelId="{6ED5FFAA-4568-4211-8578-84A0E8A61BED}" type="presOf" srcId="{DB578A45-A7D3-4C98-897F-70C29A53069F}" destId="{BDF2A552-AA93-4E71-A9A1-FC0BDEA4E65F}" srcOrd="0" destOrd="0" presId="urn:microsoft.com/office/officeart/2008/layout/LinedList"/>
    <dgm:cxn modelId="{5DFFE31A-8E0E-4416-B35A-B0BF8F41EDBE}" srcId="{5E52F358-909F-445C-BBFE-F3AB127A2EF0}" destId="{467ECC50-710D-479D-9894-6DA34FC65A5A}" srcOrd="3" destOrd="0" parTransId="{37FDCAE3-7E34-4B4F-8FEB-6ACF89ECA6BC}" sibTransId="{5630C712-F7D1-4CEF-9CDF-5EF82D2CD48D}"/>
    <dgm:cxn modelId="{CEA888B6-4E48-447F-9DE8-E56D0997628B}" type="presParOf" srcId="{BDF2A552-AA93-4E71-A9A1-FC0BDEA4E65F}" destId="{CE329D3F-0581-492F-A80A-1F27F2F90D09}" srcOrd="0" destOrd="0" presId="urn:microsoft.com/office/officeart/2008/layout/LinedList"/>
    <dgm:cxn modelId="{FD78D6BE-A28E-4334-8EB7-EB2C870657CE}" type="presParOf" srcId="{BDF2A552-AA93-4E71-A9A1-FC0BDEA4E65F}" destId="{30991B7D-6491-4578-AE9C-E5684540F41E}" srcOrd="1" destOrd="0" presId="urn:microsoft.com/office/officeart/2008/layout/LinedList"/>
    <dgm:cxn modelId="{FDCE4437-9102-41FD-AEFB-95FA5DF4F0E8}" type="presParOf" srcId="{30991B7D-6491-4578-AE9C-E5684540F41E}" destId="{44B6E3A1-4F83-43D3-A3FB-985CA2AAC43F}" srcOrd="0" destOrd="0" presId="urn:microsoft.com/office/officeart/2008/layout/LinedList"/>
    <dgm:cxn modelId="{0149288D-2DB3-4F24-96B6-FD94A81A3BC1}" type="presParOf" srcId="{30991B7D-6491-4578-AE9C-E5684540F41E}" destId="{89336CDB-7963-44E8-ABAB-AEFD9E99A5E5}" srcOrd="1" destOrd="0" presId="urn:microsoft.com/office/officeart/2008/layout/LinedList"/>
    <dgm:cxn modelId="{C308BF76-1484-44A2-B28C-4BD19F599323}" type="presParOf" srcId="{89336CDB-7963-44E8-ABAB-AEFD9E99A5E5}" destId="{CD4F19A2-6930-40E3-8AAB-2D69623D52E4}" srcOrd="0" destOrd="0" presId="urn:microsoft.com/office/officeart/2008/layout/LinedList"/>
    <dgm:cxn modelId="{4049782E-0FBE-45DB-A3A8-1EC8780796F2}" type="presParOf" srcId="{89336CDB-7963-44E8-ABAB-AEFD9E99A5E5}" destId="{975C56F8-F048-4EF2-9046-80D0DA7215B3}" srcOrd="1" destOrd="0" presId="urn:microsoft.com/office/officeart/2008/layout/LinedList"/>
    <dgm:cxn modelId="{67578372-E3AE-4E82-9522-54305573E0D5}" type="presParOf" srcId="{975C56F8-F048-4EF2-9046-80D0DA7215B3}" destId="{29F84E0A-0CA8-49F1-840D-146ADC203C0C}" srcOrd="0" destOrd="0" presId="urn:microsoft.com/office/officeart/2008/layout/LinedList"/>
    <dgm:cxn modelId="{D1ED8E4A-D48D-4E47-8DAA-2A719879104A}" type="presParOf" srcId="{975C56F8-F048-4EF2-9046-80D0DA7215B3}" destId="{B4D17298-1A82-4899-A31E-E674CE54DB93}" srcOrd="1" destOrd="0" presId="urn:microsoft.com/office/officeart/2008/layout/LinedList"/>
    <dgm:cxn modelId="{91FAB947-6DDB-4CE9-93C9-0A3822CFD04D}" type="presParOf" srcId="{975C56F8-F048-4EF2-9046-80D0DA7215B3}" destId="{C5CAD26D-E88C-4B74-BB66-C2855A5707E7}" srcOrd="2" destOrd="0" presId="urn:microsoft.com/office/officeart/2008/layout/LinedList"/>
    <dgm:cxn modelId="{CE2BA248-A194-421E-8546-20C36DA8E956}" type="presParOf" srcId="{89336CDB-7963-44E8-ABAB-AEFD9E99A5E5}" destId="{66D4C8E4-4488-44E4-A5F2-10092FB37422}" srcOrd="2" destOrd="0" presId="urn:microsoft.com/office/officeart/2008/layout/LinedList"/>
    <dgm:cxn modelId="{E00CF577-1C2E-457F-A37B-FA375FCF53D4}" type="presParOf" srcId="{89336CDB-7963-44E8-ABAB-AEFD9E99A5E5}" destId="{99FD967D-0764-4CAE-B694-3EDD0CFFCDEC}" srcOrd="3" destOrd="0" presId="urn:microsoft.com/office/officeart/2008/layout/LinedList"/>
    <dgm:cxn modelId="{E31F6A17-03CF-4D12-A494-326D3724D94D}" type="presParOf" srcId="{89336CDB-7963-44E8-ABAB-AEFD9E99A5E5}" destId="{BCC22C9B-1468-4092-ABF3-A7BC112D245B}" srcOrd="4" destOrd="0" presId="urn:microsoft.com/office/officeart/2008/layout/LinedList"/>
    <dgm:cxn modelId="{A3E60892-790E-448E-99AC-78F239F2E024}" type="presParOf" srcId="{BCC22C9B-1468-4092-ABF3-A7BC112D245B}" destId="{55AC0972-91E0-4335-925F-747900E203C1}" srcOrd="0" destOrd="0" presId="urn:microsoft.com/office/officeart/2008/layout/LinedList"/>
    <dgm:cxn modelId="{57BB1D39-B505-453B-B451-6F54F50E9541}" type="presParOf" srcId="{BCC22C9B-1468-4092-ABF3-A7BC112D245B}" destId="{5DEF9370-6DB4-4E2A-9A94-D01EBC32FDA1}" srcOrd="1" destOrd="0" presId="urn:microsoft.com/office/officeart/2008/layout/LinedList"/>
    <dgm:cxn modelId="{14AB823F-0453-4C55-83D1-04762E4CBD64}" type="presParOf" srcId="{BCC22C9B-1468-4092-ABF3-A7BC112D245B}" destId="{309ADEB4-D7FB-47F0-A9E1-BD20230E7E92}" srcOrd="2" destOrd="0" presId="urn:microsoft.com/office/officeart/2008/layout/LinedList"/>
    <dgm:cxn modelId="{9009BE68-6790-4481-96B7-EDC4CA81683E}" type="presParOf" srcId="{89336CDB-7963-44E8-ABAB-AEFD9E99A5E5}" destId="{7CC6E4ED-F255-4C75-88A8-42DF7D2C0E94}" srcOrd="5" destOrd="0" presId="urn:microsoft.com/office/officeart/2008/layout/LinedList"/>
    <dgm:cxn modelId="{8399346A-CA28-4482-8231-BC9D5AB9E35E}" type="presParOf" srcId="{89336CDB-7963-44E8-ABAB-AEFD9E99A5E5}" destId="{C5B22695-E2EF-455D-8825-0A2D29763031}" srcOrd="6" destOrd="0" presId="urn:microsoft.com/office/officeart/2008/layout/LinedList"/>
    <dgm:cxn modelId="{A27306B7-07AA-4AEE-AF01-4827D747CF0E}" type="presParOf" srcId="{89336CDB-7963-44E8-ABAB-AEFD9E99A5E5}" destId="{24CDEDE1-0465-4948-A900-8B9CA2B2A7EF}" srcOrd="7" destOrd="0" presId="urn:microsoft.com/office/officeart/2008/layout/LinedList"/>
    <dgm:cxn modelId="{20DBECE6-6C57-440B-9599-C31EA81EBE7A}" type="presParOf" srcId="{24CDEDE1-0465-4948-A900-8B9CA2B2A7EF}" destId="{9B5343FC-A440-46FD-85C6-CA585A32F932}" srcOrd="0" destOrd="0" presId="urn:microsoft.com/office/officeart/2008/layout/LinedList"/>
    <dgm:cxn modelId="{F407CE43-38C6-4212-A1C1-CCC1C2053458}" type="presParOf" srcId="{24CDEDE1-0465-4948-A900-8B9CA2B2A7EF}" destId="{CB31146D-7B06-45DD-87BE-329B1B3EF9CB}" srcOrd="1" destOrd="0" presId="urn:microsoft.com/office/officeart/2008/layout/LinedList"/>
    <dgm:cxn modelId="{88CB8C74-A206-454B-A2F3-5BD2D3840448}" type="presParOf" srcId="{24CDEDE1-0465-4948-A900-8B9CA2B2A7EF}" destId="{57046B22-1446-41D6-B39A-2CCD3F2E34F0}" srcOrd="2" destOrd="0" presId="urn:microsoft.com/office/officeart/2008/layout/LinedList"/>
    <dgm:cxn modelId="{EDE3874B-08DA-478E-942D-4181AB722AB6}" type="presParOf" srcId="{89336CDB-7963-44E8-ABAB-AEFD9E99A5E5}" destId="{5A52643B-9E86-49FD-B0B0-B6052AE6CE08}" srcOrd="8" destOrd="0" presId="urn:microsoft.com/office/officeart/2008/layout/LinedList"/>
    <dgm:cxn modelId="{2EB464B3-837A-49E2-9202-46F3EB47F5E1}" type="presParOf" srcId="{89336CDB-7963-44E8-ABAB-AEFD9E99A5E5}" destId="{C92B4EF8-D3A3-42DD-9E4D-9A580440B730}" srcOrd="9" destOrd="0" presId="urn:microsoft.com/office/officeart/2008/layout/LinedList"/>
    <dgm:cxn modelId="{1FD29D6C-F8D0-4FC3-8274-3F8BCC47180C}" type="presParOf" srcId="{89336CDB-7963-44E8-ABAB-AEFD9E99A5E5}" destId="{6E53192D-0D49-429F-89CC-D1330A3936BA}" srcOrd="10" destOrd="0" presId="urn:microsoft.com/office/officeart/2008/layout/LinedList"/>
    <dgm:cxn modelId="{24B9E054-DAC5-40DC-8845-5F420897F37F}" type="presParOf" srcId="{6E53192D-0D49-429F-89CC-D1330A3936BA}" destId="{4D04CEA7-F466-47F2-BDE5-219B99E7A72B}" srcOrd="0" destOrd="0" presId="urn:microsoft.com/office/officeart/2008/layout/LinedList"/>
    <dgm:cxn modelId="{9F1296E0-3298-4050-A23A-3C6A66BFD6F4}" type="presParOf" srcId="{6E53192D-0D49-429F-89CC-D1330A3936BA}" destId="{98DEC09D-47BA-4151-A24B-F8C7A24D6A72}" srcOrd="1" destOrd="0" presId="urn:microsoft.com/office/officeart/2008/layout/LinedList"/>
    <dgm:cxn modelId="{8CB69147-CEC2-45D8-98F0-1B24D4B12530}" type="presParOf" srcId="{6E53192D-0D49-429F-89CC-D1330A3936BA}" destId="{A3B64255-9A87-400D-B0F5-680098B31CC7}" srcOrd="2" destOrd="0" presId="urn:microsoft.com/office/officeart/2008/layout/LinedList"/>
    <dgm:cxn modelId="{DBE16733-EF92-43FE-B139-07EABEB51FB6}" type="presParOf" srcId="{89336CDB-7963-44E8-ABAB-AEFD9E99A5E5}" destId="{5552D7AD-6FFD-4BFB-BEBF-802A4CE1717C}" srcOrd="11" destOrd="0" presId="urn:microsoft.com/office/officeart/2008/layout/LinedList"/>
    <dgm:cxn modelId="{C0126D42-AA4F-49A0-AE23-479729AD17D2}" type="presParOf" srcId="{89336CDB-7963-44E8-ABAB-AEFD9E99A5E5}" destId="{3B67932F-CFBA-4DE3-9BCC-C7ABFCACE5D0}"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6B0733-246F-4C2B-9894-27C7D5F68C9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C6ECB0A-5D95-4B1C-B764-191909FD491E}">
      <dgm:prSet phldrT="[Text]" custT="1"/>
      <dgm:spPr>
        <a:solidFill>
          <a:srgbClr val="F1D7F0"/>
        </a:solidFill>
      </dgm:spPr>
      <dgm:t>
        <a:bodyPr/>
        <a:lstStyle/>
        <a:p>
          <a:r>
            <a:rPr lang="en-US" sz="3500" b="1" spc="-90">
              <a:solidFill>
                <a:schemeClr val="tx1"/>
              </a:solidFill>
              <a:latin typeface="Times New Roman" panose="02020603050405020304" pitchFamily="18" charset="0"/>
              <a:cs typeface="Times New Roman" panose="02020603050405020304" pitchFamily="18" charset="0"/>
            </a:rPr>
            <a:t>Đ</a:t>
          </a:r>
          <a:r>
            <a:rPr lang="vi-VN" sz="3500" b="1" spc="-90">
              <a:solidFill>
                <a:schemeClr val="tx1"/>
              </a:solidFill>
              <a:latin typeface="Times New Roman" panose="02020603050405020304" pitchFamily="18" charset="0"/>
              <a:cs typeface="Times New Roman" panose="02020603050405020304" pitchFamily="18" charset="0"/>
            </a:rPr>
            <a:t>iều hành </a:t>
          </a:r>
          <a:r>
            <a:rPr lang="en-US" sz="3500" b="1" spc="-90">
              <a:solidFill>
                <a:schemeClr val="tx1"/>
              </a:solidFill>
              <a:latin typeface="Times New Roman" panose="02020603050405020304" pitchFamily="18" charset="0"/>
              <a:cs typeface="Times New Roman" panose="02020603050405020304" pitchFamily="18" charset="0"/>
            </a:rPr>
            <a:t>buổi </a:t>
          </a:r>
          <a:r>
            <a:rPr lang="vi-VN" sz="3500" b="1" spc="-90">
              <a:solidFill>
                <a:schemeClr val="tx1"/>
              </a:solidFill>
              <a:latin typeface="Times New Roman" panose="02020603050405020304" pitchFamily="18" charset="0"/>
              <a:cs typeface="Times New Roman" panose="02020603050405020304" pitchFamily="18" charset="0"/>
            </a:rPr>
            <a:t>hòa giải</a:t>
          </a:r>
          <a:endParaRPr lang="en-US" sz="3500">
            <a:solidFill>
              <a:schemeClr val="tx1"/>
            </a:solidFill>
          </a:endParaRPr>
        </a:p>
      </dgm:t>
    </dgm:pt>
    <dgm:pt modelId="{16F9C758-C59F-403F-9A84-4382D5CF4B2C}" type="parTrans" cxnId="{3EEE5347-82E7-40ED-B042-69DAB55F7242}">
      <dgm:prSet/>
      <dgm:spPr/>
      <dgm:t>
        <a:bodyPr/>
        <a:lstStyle/>
        <a:p>
          <a:endParaRPr lang="en-US"/>
        </a:p>
      </dgm:t>
    </dgm:pt>
    <dgm:pt modelId="{B8C0CC7F-F0E1-4E38-AE1A-9512303232C9}" type="sibTrans" cxnId="{3EEE5347-82E7-40ED-B042-69DAB55F7242}">
      <dgm:prSet/>
      <dgm:spPr/>
      <dgm:t>
        <a:bodyPr/>
        <a:lstStyle/>
        <a:p>
          <a:endParaRPr lang="en-US"/>
        </a:p>
      </dgm:t>
    </dgm:pt>
    <dgm:pt modelId="{49A8C887-3846-4C05-8B39-9346E29608FD}">
      <dgm:prSet phldrT="[Text]" custT="1"/>
      <dgm:spPr>
        <a:solidFill>
          <a:srgbClr val="F1D7F0"/>
        </a:solidFill>
      </dgm:spPr>
      <dgm:t>
        <a:bodyPr/>
        <a:lstStyle/>
        <a:p>
          <a:r>
            <a:rPr lang="en-US" sz="3000" b="1">
              <a:solidFill>
                <a:schemeClr val="tx1"/>
              </a:solidFill>
              <a:latin typeface="Times New Roman" panose="02020603050405020304" pitchFamily="18" charset="0"/>
              <a:cs typeface="Times New Roman" panose="02020603050405020304" pitchFamily="18" charset="0"/>
            </a:rPr>
            <a:t>Kiểm tra lại thông tin những người tham gia</a:t>
          </a:r>
          <a:endParaRPr lang="en-US" sz="3000"/>
        </a:p>
      </dgm:t>
    </dgm:pt>
    <dgm:pt modelId="{56F397CA-78D7-41D4-9C5B-31B89EBA8981}" type="parTrans" cxnId="{E91788AC-8B17-454F-8C8E-8B1B6846CB34}">
      <dgm:prSet>
        <dgm:style>
          <a:lnRef idx="3">
            <a:schemeClr val="accent5"/>
          </a:lnRef>
          <a:fillRef idx="0">
            <a:schemeClr val="accent5"/>
          </a:fillRef>
          <a:effectRef idx="2">
            <a:schemeClr val="accent5"/>
          </a:effectRef>
          <a:fontRef idx="minor">
            <a:schemeClr val="tx1"/>
          </a:fontRef>
        </dgm:style>
      </dgm:prSet>
      <dgm:spPr/>
      <dgm:t>
        <a:bodyPr/>
        <a:lstStyle/>
        <a:p>
          <a:endParaRPr lang="en-US"/>
        </a:p>
      </dgm:t>
    </dgm:pt>
    <dgm:pt modelId="{78458E7F-F950-47A4-9947-976BCB53DD52}" type="sibTrans" cxnId="{E91788AC-8B17-454F-8C8E-8B1B6846CB34}">
      <dgm:prSet/>
      <dgm:spPr/>
      <dgm:t>
        <a:bodyPr/>
        <a:lstStyle/>
        <a:p>
          <a:endParaRPr lang="en-US"/>
        </a:p>
      </dgm:t>
    </dgm:pt>
    <dgm:pt modelId="{2C3964B0-3D30-4981-8BE3-D7AA64587721}">
      <dgm:prSet phldrT="[Text]" custT="1"/>
      <dgm:spPr>
        <a:solidFill>
          <a:srgbClr val="F1D7F0"/>
        </a:solidFill>
      </dgm:spPr>
      <dgm:t>
        <a:bodyPr/>
        <a:lstStyle/>
        <a:p>
          <a:r>
            <a:rPr lang="en-US" sz="3000" b="1">
              <a:solidFill>
                <a:schemeClr val="tx1"/>
              </a:solidFill>
              <a:latin typeface="Times New Roman" panose="02020603050405020304" pitchFamily="18" charset="0"/>
              <a:cs typeface="Times New Roman" panose="02020603050405020304" pitchFamily="18" charset="0"/>
            </a:rPr>
            <a:t>Dành thời gian cho các bên trình bày, thảo luận</a:t>
          </a:r>
          <a:endParaRPr lang="en-US" sz="3000"/>
        </a:p>
      </dgm:t>
    </dgm:pt>
    <dgm:pt modelId="{B0F4457E-CD1D-4461-9AF9-3437019A17A7}" type="parTrans" cxnId="{2D72BEC8-4656-4C23-9461-4C0D84AA08F6}">
      <dgm:prSet/>
      <dgm:spPr/>
      <dgm:t>
        <a:bodyPr/>
        <a:lstStyle/>
        <a:p>
          <a:endParaRPr lang="en-US"/>
        </a:p>
      </dgm:t>
    </dgm:pt>
    <dgm:pt modelId="{9236F092-386F-46E7-9994-6E09C7CA0772}" type="sibTrans" cxnId="{2D72BEC8-4656-4C23-9461-4C0D84AA08F6}">
      <dgm:prSet/>
      <dgm:spPr/>
      <dgm:t>
        <a:bodyPr/>
        <a:lstStyle/>
        <a:p>
          <a:endParaRPr lang="en-US"/>
        </a:p>
      </dgm:t>
    </dgm:pt>
    <dgm:pt modelId="{BE1BD8C3-297F-4663-833A-273F3099310C}">
      <dgm:prSet phldrT="[Text]" custT="1"/>
      <dgm:spPr>
        <a:solidFill>
          <a:srgbClr val="F1D7F0"/>
        </a:solidFill>
      </dgm:spPr>
      <dgm:t>
        <a:bodyPr/>
        <a:lstStyle/>
        <a:p>
          <a:r>
            <a:rPr lang="en-US" sz="3000" b="1">
              <a:solidFill>
                <a:schemeClr val="tx1"/>
              </a:solidFill>
              <a:latin typeface="Times New Roman" panose="02020603050405020304" pitchFamily="18" charset="0"/>
              <a:cs typeface="Times New Roman" panose="02020603050405020304" pitchFamily="18" charset="0"/>
            </a:rPr>
            <a:t>Điều hành theo kịch bản linh hoạt</a:t>
          </a:r>
          <a:endParaRPr lang="en-US" sz="3000"/>
        </a:p>
      </dgm:t>
    </dgm:pt>
    <dgm:pt modelId="{41CE77F5-B16E-4F49-BE86-90CD41C3DE7F}" type="parTrans" cxnId="{328C5E90-C011-4A33-ADCE-1C5071328068}">
      <dgm:prSet/>
      <dgm:spPr/>
      <dgm:t>
        <a:bodyPr/>
        <a:lstStyle/>
        <a:p>
          <a:endParaRPr lang="en-US"/>
        </a:p>
      </dgm:t>
    </dgm:pt>
    <dgm:pt modelId="{AA52EF91-9CFE-4C9C-8849-153BE2A7B15A}" type="sibTrans" cxnId="{328C5E90-C011-4A33-ADCE-1C5071328068}">
      <dgm:prSet/>
      <dgm:spPr/>
      <dgm:t>
        <a:bodyPr/>
        <a:lstStyle/>
        <a:p>
          <a:endParaRPr lang="en-US"/>
        </a:p>
      </dgm:t>
    </dgm:pt>
    <dgm:pt modelId="{707712E7-2B18-4B7D-B3CE-DF53B12A0B95}">
      <dgm:prSet phldrT="[Text]" custT="1"/>
      <dgm:spPr>
        <a:solidFill>
          <a:srgbClr val="F1D7F0"/>
        </a:solidFill>
      </dgm:spPr>
      <dgm:t>
        <a:bodyPr/>
        <a:lstStyle/>
        <a:p>
          <a:r>
            <a:rPr lang="en-US" sz="3000" b="1">
              <a:solidFill>
                <a:schemeClr val="tx1"/>
              </a:solidFill>
              <a:latin typeface="Times New Roman" pitchFamily="18" charset="0"/>
              <a:cs typeface="Times New Roman" pitchFamily="18" charset="0"/>
            </a:rPr>
            <a:t>Đảm bảo tính dân chủ, công bằng trong buổi hòa giải</a:t>
          </a:r>
          <a:endParaRPr lang="en-US" sz="3000"/>
        </a:p>
      </dgm:t>
    </dgm:pt>
    <dgm:pt modelId="{428AB31A-3266-4538-BC89-2E53585178A0}" type="parTrans" cxnId="{F48230EA-73F4-441F-9EAE-96EB76BF5524}">
      <dgm:prSet/>
      <dgm:spPr/>
      <dgm:t>
        <a:bodyPr/>
        <a:lstStyle/>
        <a:p>
          <a:endParaRPr lang="en-US"/>
        </a:p>
      </dgm:t>
    </dgm:pt>
    <dgm:pt modelId="{69B83248-C871-4227-AEC1-CB710E56DB35}" type="sibTrans" cxnId="{F48230EA-73F4-441F-9EAE-96EB76BF5524}">
      <dgm:prSet/>
      <dgm:spPr/>
      <dgm:t>
        <a:bodyPr/>
        <a:lstStyle/>
        <a:p>
          <a:endParaRPr lang="en-US"/>
        </a:p>
      </dgm:t>
    </dgm:pt>
    <dgm:pt modelId="{1090D781-2D58-4A44-A713-AE5DD397AAE7}" type="pres">
      <dgm:prSet presAssocID="{4F6B0733-246F-4C2B-9894-27C7D5F68C90}" presName="hierChild1" presStyleCnt="0">
        <dgm:presLayoutVars>
          <dgm:orgChart val="1"/>
          <dgm:chPref val="1"/>
          <dgm:dir/>
          <dgm:animOne val="branch"/>
          <dgm:animLvl val="lvl"/>
          <dgm:resizeHandles/>
        </dgm:presLayoutVars>
      </dgm:prSet>
      <dgm:spPr/>
      <dgm:t>
        <a:bodyPr/>
        <a:lstStyle/>
        <a:p>
          <a:endParaRPr lang="en-US"/>
        </a:p>
      </dgm:t>
    </dgm:pt>
    <dgm:pt modelId="{EA4D6168-C831-4600-AD11-76349BBCB186}" type="pres">
      <dgm:prSet presAssocID="{1C6ECB0A-5D95-4B1C-B764-191909FD491E}" presName="hierRoot1" presStyleCnt="0">
        <dgm:presLayoutVars>
          <dgm:hierBranch val="init"/>
        </dgm:presLayoutVars>
      </dgm:prSet>
      <dgm:spPr/>
    </dgm:pt>
    <dgm:pt modelId="{9F90F4FC-E95E-4BF6-B632-D5DE6C3C0941}" type="pres">
      <dgm:prSet presAssocID="{1C6ECB0A-5D95-4B1C-B764-191909FD491E}" presName="rootComposite1" presStyleCnt="0"/>
      <dgm:spPr/>
    </dgm:pt>
    <dgm:pt modelId="{3AC4BD28-BF04-4F83-B403-DF5B0BC1DE7E}" type="pres">
      <dgm:prSet presAssocID="{1C6ECB0A-5D95-4B1C-B764-191909FD491E}" presName="rootText1" presStyleLbl="node0" presStyleIdx="0" presStyleCnt="1" custScaleX="242222" custScaleY="117547" custLinFactY="-21111" custLinFactNeighborX="-4075" custLinFactNeighborY="-100000">
        <dgm:presLayoutVars>
          <dgm:chPref val="3"/>
        </dgm:presLayoutVars>
      </dgm:prSet>
      <dgm:spPr/>
      <dgm:t>
        <a:bodyPr/>
        <a:lstStyle/>
        <a:p>
          <a:endParaRPr lang="en-US"/>
        </a:p>
      </dgm:t>
    </dgm:pt>
    <dgm:pt modelId="{6C3AD212-7CDC-44E9-B138-FE6D05596F24}" type="pres">
      <dgm:prSet presAssocID="{1C6ECB0A-5D95-4B1C-B764-191909FD491E}" presName="rootConnector1" presStyleLbl="node1" presStyleIdx="0" presStyleCnt="0"/>
      <dgm:spPr/>
      <dgm:t>
        <a:bodyPr/>
        <a:lstStyle/>
        <a:p>
          <a:endParaRPr lang="en-US"/>
        </a:p>
      </dgm:t>
    </dgm:pt>
    <dgm:pt modelId="{93ACA884-572E-4C94-B9DF-CDC9AAC440E5}" type="pres">
      <dgm:prSet presAssocID="{1C6ECB0A-5D95-4B1C-B764-191909FD491E}" presName="hierChild2" presStyleCnt="0"/>
      <dgm:spPr/>
    </dgm:pt>
    <dgm:pt modelId="{EC7D89FC-D961-45B6-835E-7923873EE9CB}" type="pres">
      <dgm:prSet presAssocID="{56F397CA-78D7-41D4-9C5B-31B89EBA8981}" presName="Name37" presStyleLbl="parChTrans1D2" presStyleIdx="0" presStyleCnt="4"/>
      <dgm:spPr/>
      <dgm:t>
        <a:bodyPr/>
        <a:lstStyle/>
        <a:p>
          <a:endParaRPr lang="en-US"/>
        </a:p>
      </dgm:t>
    </dgm:pt>
    <dgm:pt modelId="{05B3A13B-EB23-4D2F-8ECC-B25CDDFC1B23}" type="pres">
      <dgm:prSet presAssocID="{49A8C887-3846-4C05-8B39-9346E29608FD}" presName="hierRoot2" presStyleCnt="0">
        <dgm:presLayoutVars>
          <dgm:hierBranch val="init"/>
        </dgm:presLayoutVars>
      </dgm:prSet>
      <dgm:spPr/>
    </dgm:pt>
    <dgm:pt modelId="{A75C44D7-D510-4EEA-B35E-7B2286DAA417}" type="pres">
      <dgm:prSet presAssocID="{49A8C887-3846-4C05-8B39-9346E29608FD}" presName="rootComposite" presStyleCnt="0"/>
      <dgm:spPr/>
    </dgm:pt>
    <dgm:pt modelId="{5269A88C-1A47-4999-8DF6-F995D91BDF14}" type="pres">
      <dgm:prSet presAssocID="{49A8C887-3846-4C05-8B39-9346E29608FD}" presName="rootText" presStyleLbl="node2" presStyleIdx="0" presStyleCnt="4" custScaleX="114957" custScaleY="309770">
        <dgm:presLayoutVars>
          <dgm:chPref val="3"/>
        </dgm:presLayoutVars>
      </dgm:prSet>
      <dgm:spPr/>
      <dgm:t>
        <a:bodyPr/>
        <a:lstStyle/>
        <a:p>
          <a:endParaRPr lang="en-US"/>
        </a:p>
      </dgm:t>
    </dgm:pt>
    <dgm:pt modelId="{F32E49E1-BB7A-4B3B-9D16-0D43770DB5A7}" type="pres">
      <dgm:prSet presAssocID="{49A8C887-3846-4C05-8B39-9346E29608FD}" presName="rootConnector" presStyleLbl="node2" presStyleIdx="0" presStyleCnt="4"/>
      <dgm:spPr/>
      <dgm:t>
        <a:bodyPr/>
        <a:lstStyle/>
        <a:p>
          <a:endParaRPr lang="en-US"/>
        </a:p>
      </dgm:t>
    </dgm:pt>
    <dgm:pt modelId="{454FA045-6B1A-4E2E-9B43-48E619D0C77C}" type="pres">
      <dgm:prSet presAssocID="{49A8C887-3846-4C05-8B39-9346E29608FD}" presName="hierChild4" presStyleCnt="0"/>
      <dgm:spPr/>
    </dgm:pt>
    <dgm:pt modelId="{427A9E83-62C6-4E1F-9D64-D725A10867CC}" type="pres">
      <dgm:prSet presAssocID="{49A8C887-3846-4C05-8B39-9346E29608FD}" presName="hierChild5" presStyleCnt="0"/>
      <dgm:spPr/>
    </dgm:pt>
    <dgm:pt modelId="{C63EE802-0550-40D2-AF1C-14226325B32F}" type="pres">
      <dgm:prSet presAssocID="{B0F4457E-CD1D-4461-9AF9-3437019A17A7}" presName="Name37" presStyleLbl="parChTrans1D2" presStyleIdx="1" presStyleCnt="4"/>
      <dgm:spPr/>
      <dgm:t>
        <a:bodyPr/>
        <a:lstStyle/>
        <a:p>
          <a:endParaRPr lang="en-US"/>
        </a:p>
      </dgm:t>
    </dgm:pt>
    <dgm:pt modelId="{4216F19A-21BB-4FCD-B118-BBE5755D6616}" type="pres">
      <dgm:prSet presAssocID="{2C3964B0-3D30-4981-8BE3-D7AA64587721}" presName="hierRoot2" presStyleCnt="0">
        <dgm:presLayoutVars>
          <dgm:hierBranch val="init"/>
        </dgm:presLayoutVars>
      </dgm:prSet>
      <dgm:spPr/>
    </dgm:pt>
    <dgm:pt modelId="{38D4CFE3-24FE-4E85-BAD3-31A31384C2B8}" type="pres">
      <dgm:prSet presAssocID="{2C3964B0-3D30-4981-8BE3-D7AA64587721}" presName="rootComposite" presStyleCnt="0"/>
      <dgm:spPr/>
    </dgm:pt>
    <dgm:pt modelId="{77C7DE03-B67A-45D1-A428-910BB06C5AD3}" type="pres">
      <dgm:prSet presAssocID="{2C3964B0-3D30-4981-8BE3-D7AA64587721}" presName="rootText" presStyleLbl="node2" presStyleIdx="1" presStyleCnt="4" custScaleY="308636">
        <dgm:presLayoutVars>
          <dgm:chPref val="3"/>
        </dgm:presLayoutVars>
      </dgm:prSet>
      <dgm:spPr/>
      <dgm:t>
        <a:bodyPr/>
        <a:lstStyle/>
        <a:p>
          <a:endParaRPr lang="en-US"/>
        </a:p>
      </dgm:t>
    </dgm:pt>
    <dgm:pt modelId="{D9D6DA3C-B784-4714-9BAB-D54A14BBDF3E}" type="pres">
      <dgm:prSet presAssocID="{2C3964B0-3D30-4981-8BE3-D7AA64587721}" presName="rootConnector" presStyleLbl="node2" presStyleIdx="1" presStyleCnt="4"/>
      <dgm:spPr/>
      <dgm:t>
        <a:bodyPr/>
        <a:lstStyle/>
        <a:p>
          <a:endParaRPr lang="en-US"/>
        </a:p>
      </dgm:t>
    </dgm:pt>
    <dgm:pt modelId="{2F0D3329-32C2-4099-921E-4ED449EEBE72}" type="pres">
      <dgm:prSet presAssocID="{2C3964B0-3D30-4981-8BE3-D7AA64587721}" presName="hierChild4" presStyleCnt="0"/>
      <dgm:spPr/>
    </dgm:pt>
    <dgm:pt modelId="{6F5A99C1-2A0C-487F-AEEF-707139B33BDF}" type="pres">
      <dgm:prSet presAssocID="{2C3964B0-3D30-4981-8BE3-D7AA64587721}" presName="hierChild5" presStyleCnt="0"/>
      <dgm:spPr/>
    </dgm:pt>
    <dgm:pt modelId="{9D98A713-0D4E-4ECE-9CB7-21383959BB70}" type="pres">
      <dgm:prSet presAssocID="{41CE77F5-B16E-4F49-BE86-90CD41C3DE7F}" presName="Name37" presStyleLbl="parChTrans1D2" presStyleIdx="2" presStyleCnt="4"/>
      <dgm:spPr/>
      <dgm:t>
        <a:bodyPr/>
        <a:lstStyle/>
        <a:p>
          <a:endParaRPr lang="en-US"/>
        </a:p>
      </dgm:t>
    </dgm:pt>
    <dgm:pt modelId="{E8AFF3EC-AA31-462C-A7A5-FD2A27A14E5B}" type="pres">
      <dgm:prSet presAssocID="{BE1BD8C3-297F-4663-833A-273F3099310C}" presName="hierRoot2" presStyleCnt="0">
        <dgm:presLayoutVars>
          <dgm:hierBranch val="init"/>
        </dgm:presLayoutVars>
      </dgm:prSet>
      <dgm:spPr/>
    </dgm:pt>
    <dgm:pt modelId="{8E698586-13C2-45CC-9FE3-6395AF6A6677}" type="pres">
      <dgm:prSet presAssocID="{BE1BD8C3-297F-4663-833A-273F3099310C}" presName="rootComposite" presStyleCnt="0"/>
      <dgm:spPr/>
    </dgm:pt>
    <dgm:pt modelId="{10FA6262-88C5-4A35-B52D-C1953ECF8170}" type="pres">
      <dgm:prSet presAssocID="{BE1BD8C3-297F-4663-833A-273F3099310C}" presName="rootText" presStyleLbl="node2" presStyleIdx="2" presStyleCnt="4" custScaleY="313942">
        <dgm:presLayoutVars>
          <dgm:chPref val="3"/>
        </dgm:presLayoutVars>
      </dgm:prSet>
      <dgm:spPr/>
      <dgm:t>
        <a:bodyPr/>
        <a:lstStyle/>
        <a:p>
          <a:endParaRPr lang="en-US"/>
        </a:p>
      </dgm:t>
    </dgm:pt>
    <dgm:pt modelId="{4F6DF26A-855B-4509-9F16-9E3E41F758F7}" type="pres">
      <dgm:prSet presAssocID="{BE1BD8C3-297F-4663-833A-273F3099310C}" presName="rootConnector" presStyleLbl="node2" presStyleIdx="2" presStyleCnt="4"/>
      <dgm:spPr/>
      <dgm:t>
        <a:bodyPr/>
        <a:lstStyle/>
        <a:p>
          <a:endParaRPr lang="en-US"/>
        </a:p>
      </dgm:t>
    </dgm:pt>
    <dgm:pt modelId="{F9E810A9-5EF7-4908-ACF0-ADBECEAA77CE}" type="pres">
      <dgm:prSet presAssocID="{BE1BD8C3-297F-4663-833A-273F3099310C}" presName="hierChild4" presStyleCnt="0"/>
      <dgm:spPr/>
    </dgm:pt>
    <dgm:pt modelId="{0A6F60B7-8AEF-4529-9FCD-80B6B4E645BD}" type="pres">
      <dgm:prSet presAssocID="{BE1BD8C3-297F-4663-833A-273F3099310C}" presName="hierChild5" presStyleCnt="0"/>
      <dgm:spPr/>
    </dgm:pt>
    <dgm:pt modelId="{0CEF15F9-F865-4027-886E-1743807B104B}" type="pres">
      <dgm:prSet presAssocID="{428AB31A-3266-4538-BC89-2E53585178A0}" presName="Name37" presStyleLbl="parChTrans1D2" presStyleIdx="3" presStyleCnt="4"/>
      <dgm:spPr/>
      <dgm:t>
        <a:bodyPr/>
        <a:lstStyle/>
        <a:p>
          <a:endParaRPr lang="en-US"/>
        </a:p>
      </dgm:t>
    </dgm:pt>
    <dgm:pt modelId="{2A789B14-B266-4412-95DB-53E7852AC26A}" type="pres">
      <dgm:prSet presAssocID="{707712E7-2B18-4B7D-B3CE-DF53B12A0B95}" presName="hierRoot2" presStyleCnt="0">
        <dgm:presLayoutVars>
          <dgm:hierBranch val="init"/>
        </dgm:presLayoutVars>
      </dgm:prSet>
      <dgm:spPr/>
    </dgm:pt>
    <dgm:pt modelId="{047BCB80-A335-432B-B580-F2B01FE4F7A8}" type="pres">
      <dgm:prSet presAssocID="{707712E7-2B18-4B7D-B3CE-DF53B12A0B95}" presName="rootComposite" presStyleCnt="0"/>
      <dgm:spPr/>
    </dgm:pt>
    <dgm:pt modelId="{66AEDE81-8A10-4BEB-8EAC-0B0CE29C78FE}" type="pres">
      <dgm:prSet presAssocID="{707712E7-2B18-4B7D-B3CE-DF53B12A0B95}" presName="rootText" presStyleLbl="node2" presStyleIdx="3" presStyleCnt="4" custScaleY="303193">
        <dgm:presLayoutVars>
          <dgm:chPref val="3"/>
        </dgm:presLayoutVars>
      </dgm:prSet>
      <dgm:spPr/>
      <dgm:t>
        <a:bodyPr/>
        <a:lstStyle/>
        <a:p>
          <a:endParaRPr lang="en-US"/>
        </a:p>
      </dgm:t>
    </dgm:pt>
    <dgm:pt modelId="{4970F164-1F99-4B23-8DC1-9406F6A2A229}" type="pres">
      <dgm:prSet presAssocID="{707712E7-2B18-4B7D-B3CE-DF53B12A0B95}" presName="rootConnector" presStyleLbl="node2" presStyleIdx="3" presStyleCnt="4"/>
      <dgm:spPr/>
      <dgm:t>
        <a:bodyPr/>
        <a:lstStyle/>
        <a:p>
          <a:endParaRPr lang="en-US"/>
        </a:p>
      </dgm:t>
    </dgm:pt>
    <dgm:pt modelId="{5DC5AA8D-9D42-411B-8AF3-A7A7D4700343}" type="pres">
      <dgm:prSet presAssocID="{707712E7-2B18-4B7D-B3CE-DF53B12A0B95}" presName="hierChild4" presStyleCnt="0"/>
      <dgm:spPr/>
    </dgm:pt>
    <dgm:pt modelId="{6C920BEC-DA10-48B6-895C-FF56E296FA27}" type="pres">
      <dgm:prSet presAssocID="{707712E7-2B18-4B7D-B3CE-DF53B12A0B95}" presName="hierChild5" presStyleCnt="0"/>
      <dgm:spPr/>
    </dgm:pt>
    <dgm:pt modelId="{5EBCA4B8-3E4C-4403-8FB3-983FAEF21E49}" type="pres">
      <dgm:prSet presAssocID="{1C6ECB0A-5D95-4B1C-B764-191909FD491E}" presName="hierChild3" presStyleCnt="0"/>
      <dgm:spPr/>
    </dgm:pt>
  </dgm:ptLst>
  <dgm:cxnLst>
    <dgm:cxn modelId="{555F94D1-2F6C-4B36-91A5-7B8C3281EF5C}" type="presOf" srcId="{BE1BD8C3-297F-4663-833A-273F3099310C}" destId="{4F6DF26A-855B-4509-9F16-9E3E41F758F7}" srcOrd="1" destOrd="0" presId="urn:microsoft.com/office/officeart/2005/8/layout/orgChart1"/>
    <dgm:cxn modelId="{E91788AC-8B17-454F-8C8E-8B1B6846CB34}" srcId="{1C6ECB0A-5D95-4B1C-B764-191909FD491E}" destId="{49A8C887-3846-4C05-8B39-9346E29608FD}" srcOrd="0" destOrd="0" parTransId="{56F397CA-78D7-41D4-9C5B-31B89EBA8981}" sibTransId="{78458E7F-F950-47A4-9947-976BCB53DD52}"/>
    <dgm:cxn modelId="{687F48E2-7252-4BF3-BB86-AC69C7B5E43E}" type="presOf" srcId="{2C3964B0-3D30-4981-8BE3-D7AA64587721}" destId="{D9D6DA3C-B784-4714-9BAB-D54A14BBDF3E}" srcOrd="1" destOrd="0" presId="urn:microsoft.com/office/officeart/2005/8/layout/orgChart1"/>
    <dgm:cxn modelId="{A522610D-108E-4AE0-B86F-295339496D58}" type="presOf" srcId="{428AB31A-3266-4538-BC89-2E53585178A0}" destId="{0CEF15F9-F865-4027-886E-1743807B104B}" srcOrd="0" destOrd="0" presId="urn:microsoft.com/office/officeart/2005/8/layout/orgChart1"/>
    <dgm:cxn modelId="{34899FB8-3782-4A1B-938A-64FDC37DF399}" type="presOf" srcId="{1C6ECB0A-5D95-4B1C-B764-191909FD491E}" destId="{3AC4BD28-BF04-4F83-B403-DF5B0BC1DE7E}" srcOrd="0" destOrd="0" presId="urn:microsoft.com/office/officeart/2005/8/layout/orgChart1"/>
    <dgm:cxn modelId="{F48230EA-73F4-441F-9EAE-96EB76BF5524}" srcId="{1C6ECB0A-5D95-4B1C-B764-191909FD491E}" destId="{707712E7-2B18-4B7D-B3CE-DF53B12A0B95}" srcOrd="3" destOrd="0" parTransId="{428AB31A-3266-4538-BC89-2E53585178A0}" sibTransId="{69B83248-C871-4227-AEC1-CB710E56DB35}"/>
    <dgm:cxn modelId="{B4B56A18-DDD6-45EA-A674-94CD74E62A50}" type="presOf" srcId="{4F6B0733-246F-4C2B-9894-27C7D5F68C90}" destId="{1090D781-2D58-4A44-A713-AE5DD397AAE7}" srcOrd="0" destOrd="0" presId="urn:microsoft.com/office/officeart/2005/8/layout/orgChart1"/>
    <dgm:cxn modelId="{40AE80E3-6F4F-4E6A-889C-8092DF277543}" type="presOf" srcId="{1C6ECB0A-5D95-4B1C-B764-191909FD491E}" destId="{6C3AD212-7CDC-44E9-B138-FE6D05596F24}" srcOrd="1" destOrd="0" presId="urn:microsoft.com/office/officeart/2005/8/layout/orgChart1"/>
    <dgm:cxn modelId="{89064B7F-DD4C-4FC7-AA0C-51921CE87819}" type="presOf" srcId="{BE1BD8C3-297F-4663-833A-273F3099310C}" destId="{10FA6262-88C5-4A35-B52D-C1953ECF8170}" srcOrd="0" destOrd="0" presId="urn:microsoft.com/office/officeart/2005/8/layout/orgChart1"/>
    <dgm:cxn modelId="{2D72BEC8-4656-4C23-9461-4C0D84AA08F6}" srcId="{1C6ECB0A-5D95-4B1C-B764-191909FD491E}" destId="{2C3964B0-3D30-4981-8BE3-D7AA64587721}" srcOrd="1" destOrd="0" parTransId="{B0F4457E-CD1D-4461-9AF9-3437019A17A7}" sibTransId="{9236F092-386F-46E7-9994-6E09C7CA0772}"/>
    <dgm:cxn modelId="{76509642-26CB-4445-AFA4-325180197F97}" type="presOf" srcId="{2C3964B0-3D30-4981-8BE3-D7AA64587721}" destId="{77C7DE03-B67A-45D1-A428-910BB06C5AD3}" srcOrd="0" destOrd="0" presId="urn:microsoft.com/office/officeart/2005/8/layout/orgChart1"/>
    <dgm:cxn modelId="{6225BBC4-323C-4FF4-9549-D1E9E3F36499}" type="presOf" srcId="{41CE77F5-B16E-4F49-BE86-90CD41C3DE7F}" destId="{9D98A713-0D4E-4ECE-9CB7-21383959BB70}" srcOrd="0" destOrd="0" presId="urn:microsoft.com/office/officeart/2005/8/layout/orgChart1"/>
    <dgm:cxn modelId="{328C5E90-C011-4A33-ADCE-1C5071328068}" srcId="{1C6ECB0A-5D95-4B1C-B764-191909FD491E}" destId="{BE1BD8C3-297F-4663-833A-273F3099310C}" srcOrd="2" destOrd="0" parTransId="{41CE77F5-B16E-4F49-BE86-90CD41C3DE7F}" sibTransId="{AA52EF91-9CFE-4C9C-8849-153BE2A7B15A}"/>
    <dgm:cxn modelId="{2091BE63-EC46-44BF-950F-95A6AF560C53}" type="presOf" srcId="{56F397CA-78D7-41D4-9C5B-31B89EBA8981}" destId="{EC7D89FC-D961-45B6-835E-7923873EE9CB}" srcOrd="0" destOrd="0" presId="urn:microsoft.com/office/officeart/2005/8/layout/orgChart1"/>
    <dgm:cxn modelId="{DF76EBE7-B11E-415A-832F-C858AB960510}" type="presOf" srcId="{49A8C887-3846-4C05-8B39-9346E29608FD}" destId="{F32E49E1-BB7A-4B3B-9D16-0D43770DB5A7}" srcOrd="1" destOrd="0" presId="urn:microsoft.com/office/officeart/2005/8/layout/orgChart1"/>
    <dgm:cxn modelId="{48A3E826-D3FB-4A65-8610-DFA12287CA6B}" type="presOf" srcId="{707712E7-2B18-4B7D-B3CE-DF53B12A0B95}" destId="{4970F164-1F99-4B23-8DC1-9406F6A2A229}" srcOrd="1" destOrd="0" presId="urn:microsoft.com/office/officeart/2005/8/layout/orgChart1"/>
    <dgm:cxn modelId="{25B42F6B-CD2C-41CD-9E40-220D7853B585}" type="presOf" srcId="{B0F4457E-CD1D-4461-9AF9-3437019A17A7}" destId="{C63EE802-0550-40D2-AF1C-14226325B32F}" srcOrd="0" destOrd="0" presId="urn:microsoft.com/office/officeart/2005/8/layout/orgChart1"/>
    <dgm:cxn modelId="{F6E60BF9-95B7-44FD-9C4F-40C455700DD8}" type="presOf" srcId="{707712E7-2B18-4B7D-B3CE-DF53B12A0B95}" destId="{66AEDE81-8A10-4BEB-8EAC-0B0CE29C78FE}" srcOrd="0" destOrd="0" presId="urn:microsoft.com/office/officeart/2005/8/layout/orgChart1"/>
    <dgm:cxn modelId="{53BC0055-3025-49BD-8D7A-AAB5A275330D}" type="presOf" srcId="{49A8C887-3846-4C05-8B39-9346E29608FD}" destId="{5269A88C-1A47-4999-8DF6-F995D91BDF14}" srcOrd="0" destOrd="0" presId="urn:microsoft.com/office/officeart/2005/8/layout/orgChart1"/>
    <dgm:cxn modelId="{3EEE5347-82E7-40ED-B042-69DAB55F7242}" srcId="{4F6B0733-246F-4C2B-9894-27C7D5F68C90}" destId="{1C6ECB0A-5D95-4B1C-B764-191909FD491E}" srcOrd="0" destOrd="0" parTransId="{16F9C758-C59F-403F-9A84-4382D5CF4B2C}" sibTransId="{B8C0CC7F-F0E1-4E38-AE1A-9512303232C9}"/>
    <dgm:cxn modelId="{2215585A-9947-4AF1-8ABE-FFE71581EA3A}" type="presParOf" srcId="{1090D781-2D58-4A44-A713-AE5DD397AAE7}" destId="{EA4D6168-C831-4600-AD11-76349BBCB186}" srcOrd="0" destOrd="0" presId="urn:microsoft.com/office/officeart/2005/8/layout/orgChart1"/>
    <dgm:cxn modelId="{A108D31D-94F3-44BA-92B4-4BEF10DEEE53}" type="presParOf" srcId="{EA4D6168-C831-4600-AD11-76349BBCB186}" destId="{9F90F4FC-E95E-4BF6-B632-D5DE6C3C0941}" srcOrd="0" destOrd="0" presId="urn:microsoft.com/office/officeart/2005/8/layout/orgChart1"/>
    <dgm:cxn modelId="{60D50E9C-AF5D-4495-9BF8-91AEE945F4CF}" type="presParOf" srcId="{9F90F4FC-E95E-4BF6-B632-D5DE6C3C0941}" destId="{3AC4BD28-BF04-4F83-B403-DF5B0BC1DE7E}" srcOrd="0" destOrd="0" presId="urn:microsoft.com/office/officeart/2005/8/layout/orgChart1"/>
    <dgm:cxn modelId="{667FC163-DCD2-4020-A9AC-46F7247520CF}" type="presParOf" srcId="{9F90F4FC-E95E-4BF6-B632-D5DE6C3C0941}" destId="{6C3AD212-7CDC-44E9-B138-FE6D05596F24}" srcOrd="1" destOrd="0" presId="urn:microsoft.com/office/officeart/2005/8/layout/orgChart1"/>
    <dgm:cxn modelId="{F6A4DE3E-FABC-4BD3-9BCE-F806B531DC80}" type="presParOf" srcId="{EA4D6168-C831-4600-AD11-76349BBCB186}" destId="{93ACA884-572E-4C94-B9DF-CDC9AAC440E5}" srcOrd="1" destOrd="0" presId="urn:microsoft.com/office/officeart/2005/8/layout/orgChart1"/>
    <dgm:cxn modelId="{3C6D3736-F6A2-4694-A611-082874436175}" type="presParOf" srcId="{93ACA884-572E-4C94-B9DF-CDC9AAC440E5}" destId="{EC7D89FC-D961-45B6-835E-7923873EE9CB}" srcOrd="0" destOrd="0" presId="urn:microsoft.com/office/officeart/2005/8/layout/orgChart1"/>
    <dgm:cxn modelId="{4DEE373B-BD7D-47D2-9875-248A61D88EA6}" type="presParOf" srcId="{93ACA884-572E-4C94-B9DF-CDC9AAC440E5}" destId="{05B3A13B-EB23-4D2F-8ECC-B25CDDFC1B23}" srcOrd="1" destOrd="0" presId="urn:microsoft.com/office/officeart/2005/8/layout/orgChart1"/>
    <dgm:cxn modelId="{A13C715D-6B6A-40AB-A479-65A1FDB86DD2}" type="presParOf" srcId="{05B3A13B-EB23-4D2F-8ECC-B25CDDFC1B23}" destId="{A75C44D7-D510-4EEA-B35E-7B2286DAA417}" srcOrd="0" destOrd="0" presId="urn:microsoft.com/office/officeart/2005/8/layout/orgChart1"/>
    <dgm:cxn modelId="{5D4C0C11-1718-493C-A4FD-B29D93D46D73}" type="presParOf" srcId="{A75C44D7-D510-4EEA-B35E-7B2286DAA417}" destId="{5269A88C-1A47-4999-8DF6-F995D91BDF14}" srcOrd="0" destOrd="0" presId="urn:microsoft.com/office/officeart/2005/8/layout/orgChart1"/>
    <dgm:cxn modelId="{44C13EAA-B5B1-421E-B048-0F10F71A5B86}" type="presParOf" srcId="{A75C44D7-D510-4EEA-B35E-7B2286DAA417}" destId="{F32E49E1-BB7A-4B3B-9D16-0D43770DB5A7}" srcOrd="1" destOrd="0" presId="urn:microsoft.com/office/officeart/2005/8/layout/orgChart1"/>
    <dgm:cxn modelId="{E6707372-C5D7-4698-8B2E-58172D70A379}" type="presParOf" srcId="{05B3A13B-EB23-4D2F-8ECC-B25CDDFC1B23}" destId="{454FA045-6B1A-4E2E-9B43-48E619D0C77C}" srcOrd="1" destOrd="0" presId="urn:microsoft.com/office/officeart/2005/8/layout/orgChart1"/>
    <dgm:cxn modelId="{BDC2E5FA-F35B-4DA5-892E-A43B656F07B6}" type="presParOf" srcId="{05B3A13B-EB23-4D2F-8ECC-B25CDDFC1B23}" destId="{427A9E83-62C6-4E1F-9D64-D725A10867CC}" srcOrd="2" destOrd="0" presId="urn:microsoft.com/office/officeart/2005/8/layout/orgChart1"/>
    <dgm:cxn modelId="{00169518-CFEC-4D99-A142-E35B605D5487}" type="presParOf" srcId="{93ACA884-572E-4C94-B9DF-CDC9AAC440E5}" destId="{C63EE802-0550-40D2-AF1C-14226325B32F}" srcOrd="2" destOrd="0" presId="urn:microsoft.com/office/officeart/2005/8/layout/orgChart1"/>
    <dgm:cxn modelId="{E324DCA9-8A66-4745-82EB-778D068D7E54}" type="presParOf" srcId="{93ACA884-572E-4C94-B9DF-CDC9AAC440E5}" destId="{4216F19A-21BB-4FCD-B118-BBE5755D6616}" srcOrd="3" destOrd="0" presId="urn:microsoft.com/office/officeart/2005/8/layout/orgChart1"/>
    <dgm:cxn modelId="{8B9177B8-198E-4C4E-8354-8C80CBB805B8}" type="presParOf" srcId="{4216F19A-21BB-4FCD-B118-BBE5755D6616}" destId="{38D4CFE3-24FE-4E85-BAD3-31A31384C2B8}" srcOrd="0" destOrd="0" presId="urn:microsoft.com/office/officeart/2005/8/layout/orgChart1"/>
    <dgm:cxn modelId="{9693176E-2BB7-439F-8B81-9CF0DB453771}" type="presParOf" srcId="{38D4CFE3-24FE-4E85-BAD3-31A31384C2B8}" destId="{77C7DE03-B67A-45D1-A428-910BB06C5AD3}" srcOrd="0" destOrd="0" presId="urn:microsoft.com/office/officeart/2005/8/layout/orgChart1"/>
    <dgm:cxn modelId="{07B0ECB9-A04B-466B-AE5E-9CD74204F031}" type="presParOf" srcId="{38D4CFE3-24FE-4E85-BAD3-31A31384C2B8}" destId="{D9D6DA3C-B784-4714-9BAB-D54A14BBDF3E}" srcOrd="1" destOrd="0" presId="urn:microsoft.com/office/officeart/2005/8/layout/orgChart1"/>
    <dgm:cxn modelId="{812EFAC9-A3A8-4ACA-9C29-8E502FABBDA8}" type="presParOf" srcId="{4216F19A-21BB-4FCD-B118-BBE5755D6616}" destId="{2F0D3329-32C2-4099-921E-4ED449EEBE72}" srcOrd="1" destOrd="0" presId="urn:microsoft.com/office/officeart/2005/8/layout/orgChart1"/>
    <dgm:cxn modelId="{09C2633F-7EC5-4743-9153-D22A620EEEDF}" type="presParOf" srcId="{4216F19A-21BB-4FCD-B118-BBE5755D6616}" destId="{6F5A99C1-2A0C-487F-AEEF-707139B33BDF}" srcOrd="2" destOrd="0" presId="urn:microsoft.com/office/officeart/2005/8/layout/orgChart1"/>
    <dgm:cxn modelId="{257396D6-C81F-4696-97F6-681CC2014133}" type="presParOf" srcId="{93ACA884-572E-4C94-B9DF-CDC9AAC440E5}" destId="{9D98A713-0D4E-4ECE-9CB7-21383959BB70}" srcOrd="4" destOrd="0" presId="urn:microsoft.com/office/officeart/2005/8/layout/orgChart1"/>
    <dgm:cxn modelId="{1D7D8669-3AE5-4B65-B127-DBE2E17BCF4F}" type="presParOf" srcId="{93ACA884-572E-4C94-B9DF-CDC9AAC440E5}" destId="{E8AFF3EC-AA31-462C-A7A5-FD2A27A14E5B}" srcOrd="5" destOrd="0" presId="urn:microsoft.com/office/officeart/2005/8/layout/orgChart1"/>
    <dgm:cxn modelId="{AB6D90ED-E947-4E73-B205-8EE775977C8C}" type="presParOf" srcId="{E8AFF3EC-AA31-462C-A7A5-FD2A27A14E5B}" destId="{8E698586-13C2-45CC-9FE3-6395AF6A6677}" srcOrd="0" destOrd="0" presId="urn:microsoft.com/office/officeart/2005/8/layout/orgChart1"/>
    <dgm:cxn modelId="{6E4E6548-D1CD-4AE9-8A24-B82A215FC3E2}" type="presParOf" srcId="{8E698586-13C2-45CC-9FE3-6395AF6A6677}" destId="{10FA6262-88C5-4A35-B52D-C1953ECF8170}" srcOrd="0" destOrd="0" presId="urn:microsoft.com/office/officeart/2005/8/layout/orgChart1"/>
    <dgm:cxn modelId="{0380019D-179B-4893-A537-394B66FF6F62}" type="presParOf" srcId="{8E698586-13C2-45CC-9FE3-6395AF6A6677}" destId="{4F6DF26A-855B-4509-9F16-9E3E41F758F7}" srcOrd="1" destOrd="0" presId="urn:microsoft.com/office/officeart/2005/8/layout/orgChart1"/>
    <dgm:cxn modelId="{5C0A929E-559F-4B9C-9D01-BE5B181754C4}" type="presParOf" srcId="{E8AFF3EC-AA31-462C-A7A5-FD2A27A14E5B}" destId="{F9E810A9-5EF7-4908-ACF0-ADBECEAA77CE}" srcOrd="1" destOrd="0" presId="urn:microsoft.com/office/officeart/2005/8/layout/orgChart1"/>
    <dgm:cxn modelId="{9F34B53B-A127-4AE0-AD92-B8A126F53650}" type="presParOf" srcId="{E8AFF3EC-AA31-462C-A7A5-FD2A27A14E5B}" destId="{0A6F60B7-8AEF-4529-9FCD-80B6B4E645BD}" srcOrd="2" destOrd="0" presId="urn:microsoft.com/office/officeart/2005/8/layout/orgChart1"/>
    <dgm:cxn modelId="{BB922935-5BB8-4415-8038-A7F5518AD39A}" type="presParOf" srcId="{93ACA884-572E-4C94-B9DF-CDC9AAC440E5}" destId="{0CEF15F9-F865-4027-886E-1743807B104B}" srcOrd="6" destOrd="0" presId="urn:microsoft.com/office/officeart/2005/8/layout/orgChart1"/>
    <dgm:cxn modelId="{E18DF8D5-35D2-4546-B2B6-A0D15F9A937F}" type="presParOf" srcId="{93ACA884-572E-4C94-B9DF-CDC9AAC440E5}" destId="{2A789B14-B266-4412-95DB-53E7852AC26A}" srcOrd="7" destOrd="0" presId="urn:microsoft.com/office/officeart/2005/8/layout/orgChart1"/>
    <dgm:cxn modelId="{135BDDC6-8BE5-4C51-B9CF-50611D40E1BE}" type="presParOf" srcId="{2A789B14-B266-4412-95DB-53E7852AC26A}" destId="{047BCB80-A335-432B-B580-F2B01FE4F7A8}" srcOrd="0" destOrd="0" presId="urn:microsoft.com/office/officeart/2005/8/layout/orgChart1"/>
    <dgm:cxn modelId="{617568AA-9E4C-4FA8-827E-D418FB076716}" type="presParOf" srcId="{047BCB80-A335-432B-B580-F2B01FE4F7A8}" destId="{66AEDE81-8A10-4BEB-8EAC-0B0CE29C78FE}" srcOrd="0" destOrd="0" presId="urn:microsoft.com/office/officeart/2005/8/layout/orgChart1"/>
    <dgm:cxn modelId="{318C657A-8070-4639-8648-6D88F29A7C18}" type="presParOf" srcId="{047BCB80-A335-432B-B580-F2B01FE4F7A8}" destId="{4970F164-1F99-4B23-8DC1-9406F6A2A229}" srcOrd="1" destOrd="0" presId="urn:microsoft.com/office/officeart/2005/8/layout/orgChart1"/>
    <dgm:cxn modelId="{C71B213E-308D-4C0C-8DA0-D55E5BB09057}" type="presParOf" srcId="{2A789B14-B266-4412-95DB-53E7852AC26A}" destId="{5DC5AA8D-9D42-411B-8AF3-A7A7D4700343}" srcOrd="1" destOrd="0" presId="urn:microsoft.com/office/officeart/2005/8/layout/orgChart1"/>
    <dgm:cxn modelId="{DA30F72E-0D04-4FEC-8D91-88AB2B4A6C5B}" type="presParOf" srcId="{2A789B14-B266-4412-95DB-53E7852AC26A}" destId="{6C920BEC-DA10-48B6-895C-FF56E296FA27}" srcOrd="2" destOrd="0" presId="urn:microsoft.com/office/officeart/2005/8/layout/orgChart1"/>
    <dgm:cxn modelId="{EA6DF07B-E700-4122-8248-B0493C31BEC3}" type="presParOf" srcId="{EA4D6168-C831-4600-AD11-76349BBCB186}" destId="{5EBCA4B8-3E4C-4403-8FB3-983FAEF21E4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3E1B810-4021-45FE-84A9-66FAB0DA389B}"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en-US"/>
        </a:p>
      </dgm:t>
    </dgm:pt>
    <dgm:pt modelId="{5DC939B1-D8C9-445F-8E53-1FB3B8ABCC16}">
      <dgm:prSet phldrT="[Text]" custT="1"/>
      <dgm:spPr>
        <a:solidFill>
          <a:srgbClr val="F1D7F0"/>
        </a:solidFill>
      </dgm:spPr>
      <dgm:t>
        <a:bodyPr/>
        <a:lstStyle/>
        <a:p>
          <a:r>
            <a:rPr lang="en-US" sz="4000" b="1" i="0">
              <a:solidFill>
                <a:schemeClr val="tx1"/>
              </a:solidFill>
              <a:latin typeface="Times New Roman" panose="02020603050405020304" pitchFamily="18" charset="0"/>
              <a:cs typeface="Times New Roman" panose="02020603050405020304" pitchFamily="18" charset="0"/>
            </a:rPr>
            <a:t>K</a:t>
          </a:r>
          <a:r>
            <a:rPr lang="vi-VN" sz="4000" b="1" i="0">
              <a:solidFill>
                <a:schemeClr val="tx1"/>
              </a:solidFill>
              <a:latin typeface="Times New Roman" panose="02020603050405020304" pitchFamily="18" charset="0"/>
              <a:cs typeface="Times New Roman" panose="02020603050405020304" pitchFamily="18" charset="0"/>
            </a:rPr>
            <a:t>iểm soát </a:t>
          </a:r>
          <a:r>
            <a:rPr lang="en-US" sz="4000" b="1" i="0">
              <a:solidFill>
                <a:schemeClr val="tx1"/>
              </a:solidFill>
              <a:latin typeface="Times New Roman" panose="02020603050405020304" pitchFamily="18" charset="0"/>
              <a:cs typeface="Times New Roman" panose="02020603050405020304" pitchFamily="18" charset="0"/>
            </a:rPr>
            <a:t>buổi </a:t>
          </a:r>
          <a:r>
            <a:rPr lang="vi-VN" sz="4000" b="1" i="0">
              <a:solidFill>
                <a:schemeClr val="tx1"/>
              </a:solidFill>
              <a:latin typeface="Times New Roman" panose="02020603050405020304" pitchFamily="18" charset="0"/>
              <a:cs typeface="Times New Roman" panose="02020603050405020304" pitchFamily="18" charset="0"/>
            </a:rPr>
            <a:t>hòa giải</a:t>
          </a:r>
          <a:endParaRPr lang="en-US" sz="4000">
            <a:solidFill>
              <a:schemeClr val="tx1"/>
            </a:solidFill>
          </a:endParaRPr>
        </a:p>
      </dgm:t>
    </dgm:pt>
    <dgm:pt modelId="{2BE1254F-A570-4617-AB87-33EDA95178F7}" type="parTrans" cxnId="{17D1583D-9288-4BD6-8292-65EC86108905}">
      <dgm:prSet/>
      <dgm:spPr/>
      <dgm:t>
        <a:bodyPr/>
        <a:lstStyle/>
        <a:p>
          <a:endParaRPr lang="en-US"/>
        </a:p>
      </dgm:t>
    </dgm:pt>
    <dgm:pt modelId="{73ECC2F4-C138-4409-9867-2FEF88B6337B}" type="sibTrans" cxnId="{17D1583D-9288-4BD6-8292-65EC86108905}">
      <dgm:prSet/>
      <dgm:spPr/>
      <dgm:t>
        <a:bodyPr/>
        <a:lstStyle/>
        <a:p>
          <a:endParaRPr lang="en-US"/>
        </a:p>
      </dgm:t>
    </dgm:pt>
    <dgm:pt modelId="{B4CD12E2-7847-4464-9E73-78A3562785A6}">
      <dgm:prSet phldrT="[Text]" custT="1"/>
      <dgm:spPr>
        <a:solidFill>
          <a:srgbClr val="F1D7F0"/>
        </a:solidFill>
      </dgm:spPr>
      <dgm:t>
        <a:bodyPr/>
        <a:lstStyle/>
        <a:p>
          <a:r>
            <a:rPr lang="en-US" sz="3500" b="1">
              <a:solidFill>
                <a:schemeClr val="tx1"/>
              </a:solidFill>
              <a:latin typeface="Times New Roman" panose="02020603050405020304" pitchFamily="18" charset="0"/>
              <a:cs typeface="Times New Roman" panose="02020603050405020304" pitchFamily="18" charset="0"/>
            </a:rPr>
            <a:t>Kiểm soát diễn biến của buổi hòa giải</a:t>
          </a:r>
          <a:endParaRPr lang="en-US" sz="3500" b="1"/>
        </a:p>
      </dgm:t>
    </dgm:pt>
    <dgm:pt modelId="{A58A8109-194D-4F84-A796-582CB3608591}" type="parTrans" cxnId="{2EBEC981-F4C0-4917-A8A9-D3E8FCF9F7CB}">
      <dgm:prSet/>
      <dgm:spPr/>
      <dgm:t>
        <a:bodyPr/>
        <a:lstStyle/>
        <a:p>
          <a:endParaRPr lang="en-US"/>
        </a:p>
      </dgm:t>
    </dgm:pt>
    <dgm:pt modelId="{07C6BB64-72D4-43BE-A0B4-814C4D2FB440}" type="sibTrans" cxnId="{2EBEC981-F4C0-4917-A8A9-D3E8FCF9F7CB}">
      <dgm:prSet/>
      <dgm:spPr/>
      <dgm:t>
        <a:bodyPr/>
        <a:lstStyle/>
        <a:p>
          <a:endParaRPr lang="en-US"/>
        </a:p>
      </dgm:t>
    </dgm:pt>
    <dgm:pt modelId="{8989A326-9137-47F0-8BC7-1317AA5CBA94}">
      <dgm:prSet custT="1"/>
      <dgm:spPr>
        <a:solidFill>
          <a:srgbClr val="F1D7F0"/>
        </a:solidFill>
      </dgm:spPr>
      <dgm:t>
        <a:bodyPr/>
        <a:lstStyle/>
        <a:p>
          <a:r>
            <a:rPr lang="en-US" sz="3500" b="1">
              <a:solidFill>
                <a:schemeClr val="tx1"/>
              </a:solidFill>
              <a:latin typeface="Times New Roman" panose="02020603050405020304" pitchFamily="18" charset="0"/>
              <a:cs typeface="Times New Roman" panose="02020603050405020304" pitchFamily="18" charset="0"/>
            </a:rPr>
            <a:t>Xử lý các tình huống diễn ra tại buổi hòa giải</a:t>
          </a:r>
          <a:endParaRPr lang="en-US" sz="3500" b="1"/>
        </a:p>
      </dgm:t>
    </dgm:pt>
    <dgm:pt modelId="{B0CF89D5-F4C3-41FB-AEA2-A5947E891AE1}" type="parTrans" cxnId="{4644F14F-3F4B-45EE-B093-15F9130710D2}">
      <dgm:prSet/>
      <dgm:spPr/>
      <dgm:t>
        <a:bodyPr/>
        <a:lstStyle/>
        <a:p>
          <a:endParaRPr lang="en-US"/>
        </a:p>
      </dgm:t>
    </dgm:pt>
    <dgm:pt modelId="{167224AD-01A2-4653-8444-7F8CAAA6D862}" type="sibTrans" cxnId="{4644F14F-3F4B-45EE-B093-15F9130710D2}">
      <dgm:prSet/>
      <dgm:spPr/>
      <dgm:t>
        <a:bodyPr/>
        <a:lstStyle/>
        <a:p>
          <a:endParaRPr lang="en-US"/>
        </a:p>
      </dgm:t>
    </dgm:pt>
    <dgm:pt modelId="{099BE05D-DF5E-472E-ABA4-88EB9EAF9F79}" type="pres">
      <dgm:prSet presAssocID="{83E1B810-4021-45FE-84A9-66FAB0DA389B}" presName="hierChild1" presStyleCnt="0">
        <dgm:presLayoutVars>
          <dgm:orgChart val="1"/>
          <dgm:chPref val="1"/>
          <dgm:dir/>
          <dgm:animOne val="branch"/>
          <dgm:animLvl val="lvl"/>
          <dgm:resizeHandles/>
        </dgm:presLayoutVars>
      </dgm:prSet>
      <dgm:spPr/>
      <dgm:t>
        <a:bodyPr/>
        <a:lstStyle/>
        <a:p>
          <a:endParaRPr lang="en-US"/>
        </a:p>
      </dgm:t>
    </dgm:pt>
    <dgm:pt modelId="{EF6FB56A-F57E-412A-AA51-FFFE24164B55}" type="pres">
      <dgm:prSet presAssocID="{5DC939B1-D8C9-445F-8E53-1FB3B8ABCC16}" presName="hierRoot1" presStyleCnt="0">
        <dgm:presLayoutVars>
          <dgm:hierBranch val="init"/>
        </dgm:presLayoutVars>
      </dgm:prSet>
      <dgm:spPr/>
    </dgm:pt>
    <dgm:pt modelId="{38C8C6F6-ABEB-4CA8-BD01-3EDB842D3279}" type="pres">
      <dgm:prSet presAssocID="{5DC939B1-D8C9-445F-8E53-1FB3B8ABCC16}" presName="rootComposite1" presStyleCnt="0"/>
      <dgm:spPr/>
    </dgm:pt>
    <dgm:pt modelId="{0B2A79CE-8330-4C17-9CBC-662792A0DADC}" type="pres">
      <dgm:prSet presAssocID="{5DC939B1-D8C9-445F-8E53-1FB3B8ABCC16}" presName="rootText1" presStyleLbl="node0" presStyleIdx="0" presStyleCnt="1">
        <dgm:presLayoutVars>
          <dgm:chPref val="3"/>
        </dgm:presLayoutVars>
      </dgm:prSet>
      <dgm:spPr/>
      <dgm:t>
        <a:bodyPr/>
        <a:lstStyle/>
        <a:p>
          <a:endParaRPr lang="en-US"/>
        </a:p>
      </dgm:t>
    </dgm:pt>
    <dgm:pt modelId="{B49E5B71-A159-4C9B-BBC6-3BA463D3A073}" type="pres">
      <dgm:prSet presAssocID="{5DC939B1-D8C9-445F-8E53-1FB3B8ABCC16}" presName="rootConnector1" presStyleLbl="node1" presStyleIdx="0" presStyleCnt="0"/>
      <dgm:spPr/>
      <dgm:t>
        <a:bodyPr/>
        <a:lstStyle/>
        <a:p>
          <a:endParaRPr lang="en-US"/>
        </a:p>
      </dgm:t>
    </dgm:pt>
    <dgm:pt modelId="{3937983E-D256-4CD3-BE63-637FD4286EBA}" type="pres">
      <dgm:prSet presAssocID="{5DC939B1-D8C9-445F-8E53-1FB3B8ABCC16}" presName="hierChild2" presStyleCnt="0"/>
      <dgm:spPr/>
    </dgm:pt>
    <dgm:pt modelId="{6C341C94-94A2-4DE9-8E55-C491CC7C0276}" type="pres">
      <dgm:prSet presAssocID="{A58A8109-194D-4F84-A796-582CB3608591}" presName="Name37" presStyleLbl="parChTrans1D2" presStyleIdx="0" presStyleCnt="2"/>
      <dgm:spPr/>
      <dgm:t>
        <a:bodyPr/>
        <a:lstStyle/>
        <a:p>
          <a:endParaRPr lang="en-US"/>
        </a:p>
      </dgm:t>
    </dgm:pt>
    <dgm:pt modelId="{1FF455CA-238C-474D-A82C-9ACF729B1B95}" type="pres">
      <dgm:prSet presAssocID="{B4CD12E2-7847-4464-9E73-78A3562785A6}" presName="hierRoot2" presStyleCnt="0">
        <dgm:presLayoutVars>
          <dgm:hierBranch val="init"/>
        </dgm:presLayoutVars>
      </dgm:prSet>
      <dgm:spPr/>
    </dgm:pt>
    <dgm:pt modelId="{18457C69-A9C6-4C6B-A72B-AE474437C6FE}" type="pres">
      <dgm:prSet presAssocID="{B4CD12E2-7847-4464-9E73-78A3562785A6}" presName="rootComposite" presStyleCnt="0"/>
      <dgm:spPr/>
    </dgm:pt>
    <dgm:pt modelId="{A429E85C-6D5B-416A-BED8-912B81FB2CA9}" type="pres">
      <dgm:prSet presAssocID="{B4CD12E2-7847-4464-9E73-78A3562785A6}" presName="rootText" presStyleLbl="node2" presStyleIdx="0" presStyleCnt="2">
        <dgm:presLayoutVars>
          <dgm:chPref val="3"/>
        </dgm:presLayoutVars>
      </dgm:prSet>
      <dgm:spPr/>
      <dgm:t>
        <a:bodyPr/>
        <a:lstStyle/>
        <a:p>
          <a:endParaRPr lang="en-US"/>
        </a:p>
      </dgm:t>
    </dgm:pt>
    <dgm:pt modelId="{D15EBA49-5956-4A37-8315-138004BC08F2}" type="pres">
      <dgm:prSet presAssocID="{B4CD12E2-7847-4464-9E73-78A3562785A6}" presName="rootConnector" presStyleLbl="node2" presStyleIdx="0" presStyleCnt="2"/>
      <dgm:spPr/>
      <dgm:t>
        <a:bodyPr/>
        <a:lstStyle/>
        <a:p>
          <a:endParaRPr lang="en-US"/>
        </a:p>
      </dgm:t>
    </dgm:pt>
    <dgm:pt modelId="{679643FD-B54F-4919-8D00-92774D3AA21B}" type="pres">
      <dgm:prSet presAssocID="{B4CD12E2-7847-4464-9E73-78A3562785A6}" presName="hierChild4" presStyleCnt="0"/>
      <dgm:spPr/>
    </dgm:pt>
    <dgm:pt modelId="{6468F468-DDFC-43AC-ACA0-A30A116454FC}" type="pres">
      <dgm:prSet presAssocID="{B4CD12E2-7847-4464-9E73-78A3562785A6}" presName="hierChild5" presStyleCnt="0"/>
      <dgm:spPr/>
    </dgm:pt>
    <dgm:pt modelId="{56853DFC-8C23-47CA-8BD4-265687EA5F12}" type="pres">
      <dgm:prSet presAssocID="{B0CF89D5-F4C3-41FB-AEA2-A5947E891AE1}" presName="Name37" presStyleLbl="parChTrans1D2" presStyleIdx="1" presStyleCnt="2"/>
      <dgm:spPr/>
      <dgm:t>
        <a:bodyPr/>
        <a:lstStyle/>
        <a:p>
          <a:endParaRPr lang="en-US"/>
        </a:p>
      </dgm:t>
    </dgm:pt>
    <dgm:pt modelId="{31FF15F7-A899-4440-9685-667588FB01FE}" type="pres">
      <dgm:prSet presAssocID="{8989A326-9137-47F0-8BC7-1317AA5CBA94}" presName="hierRoot2" presStyleCnt="0">
        <dgm:presLayoutVars>
          <dgm:hierBranch val="init"/>
        </dgm:presLayoutVars>
      </dgm:prSet>
      <dgm:spPr/>
    </dgm:pt>
    <dgm:pt modelId="{C0E6FA48-7521-402F-8E68-BEA54DDEE0BB}" type="pres">
      <dgm:prSet presAssocID="{8989A326-9137-47F0-8BC7-1317AA5CBA94}" presName="rootComposite" presStyleCnt="0"/>
      <dgm:spPr/>
    </dgm:pt>
    <dgm:pt modelId="{B6D81FFF-F1A2-41A7-875B-3242DB79FEBE}" type="pres">
      <dgm:prSet presAssocID="{8989A326-9137-47F0-8BC7-1317AA5CBA94}" presName="rootText" presStyleLbl="node2" presStyleIdx="1" presStyleCnt="2">
        <dgm:presLayoutVars>
          <dgm:chPref val="3"/>
        </dgm:presLayoutVars>
      </dgm:prSet>
      <dgm:spPr/>
      <dgm:t>
        <a:bodyPr/>
        <a:lstStyle/>
        <a:p>
          <a:endParaRPr lang="en-US"/>
        </a:p>
      </dgm:t>
    </dgm:pt>
    <dgm:pt modelId="{6561BDDD-0E0E-4C24-B27D-1705CF2A0E1C}" type="pres">
      <dgm:prSet presAssocID="{8989A326-9137-47F0-8BC7-1317AA5CBA94}" presName="rootConnector" presStyleLbl="node2" presStyleIdx="1" presStyleCnt="2"/>
      <dgm:spPr/>
      <dgm:t>
        <a:bodyPr/>
        <a:lstStyle/>
        <a:p>
          <a:endParaRPr lang="en-US"/>
        </a:p>
      </dgm:t>
    </dgm:pt>
    <dgm:pt modelId="{C0CFAEB0-2331-401E-8FC0-833EE804106C}" type="pres">
      <dgm:prSet presAssocID="{8989A326-9137-47F0-8BC7-1317AA5CBA94}" presName="hierChild4" presStyleCnt="0"/>
      <dgm:spPr/>
    </dgm:pt>
    <dgm:pt modelId="{359B8536-3854-4BBE-AC4A-2019A2DEBB88}" type="pres">
      <dgm:prSet presAssocID="{8989A326-9137-47F0-8BC7-1317AA5CBA94}" presName="hierChild5" presStyleCnt="0"/>
      <dgm:spPr/>
    </dgm:pt>
    <dgm:pt modelId="{B730EC54-52DB-4F08-ADC8-3FED1969FB45}" type="pres">
      <dgm:prSet presAssocID="{5DC939B1-D8C9-445F-8E53-1FB3B8ABCC16}" presName="hierChild3" presStyleCnt="0"/>
      <dgm:spPr/>
    </dgm:pt>
  </dgm:ptLst>
  <dgm:cxnLst>
    <dgm:cxn modelId="{17A6ABA8-73C0-4C71-B558-4EFFB295C9BC}" type="presOf" srcId="{A58A8109-194D-4F84-A796-582CB3608591}" destId="{6C341C94-94A2-4DE9-8E55-C491CC7C0276}" srcOrd="0" destOrd="0" presId="urn:microsoft.com/office/officeart/2005/8/layout/orgChart1"/>
    <dgm:cxn modelId="{EA9DA5CE-72FB-46CE-B82C-3F8854D8DB56}" type="presOf" srcId="{8989A326-9137-47F0-8BC7-1317AA5CBA94}" destId="{B6D81FFF-F1A2-41A7-875B-3242DB79FEBE}" srcOrd="0" destOrd="0" presId="urn:microsoft.com/office/officeart/2005/8/layout/orgChart1"/>
    <dgm:cxn modelId="{85599CAF-BC5A-4EB6-86D9-D3657C6C8F2C}" type="presOf" srcId="{8989A326-9137-47F0-8BC7-1317AA5CBA94}" destId="{6561BDDD-0E0E-4C24-B27D-1705CF2A0E1C}" srcOrd="1" destOrd="0" presId="urn:microsoft.com/office/officeart/2005/8/layout/orgChart1"/>
    <dgm:cxn modelId="{AEE3BABC-EF91-4ECE-AC3D-AA4736BE3D13}" type="presOf" srcId="{5DC939B1-D8C9-445F-8E53-1FB3B8ABCC16}" destId="{0B2A79CE-8330-4C17-9CBC-662792A0DADC}" srcOrd="0" destOrd="0" presId="urn:microsoft.com/office/officeart/2005/8/layout/orgChart1"/>
    <dgm:cxn modelId="{17D1583D-9288-4BD6-8292-65EC86108905}" srcId="{83E1B810-4021-45FE-84A9-66FAB0DA389B}" destId="{5DC939B1-D8C9-445F-8E53-1FB3B8ABCC16}" srcOrd="0" destOrd="0" parTransId="{2BE1254F-A570-4617-AB87-33EDA95178F7}" sibTransId="{73ECC2F4-C138-4409-9867-2FEF88B6337B}"/>
    <dgm:cxn modelId="{64B9F4B9-D4CA-4A71-B26D-EA93A96A9427}" type="presOf" srcId="{B4CD12E2-7847-4464-9E73-78A3562785A6}" destId="{D15EBA49-5956-4A37-8315-138004BC08F2}" srcOrd="1" destOrd="0" presId="urn:microsoft.com/office/officeart/2005/8/layout/orgChart1"/>
    <dgm:cxn modelId="{742295D7-D533-4325-997D-B6D2E8DF7C5E}" type="presOf" srcId="{B4CD12E2-7847-4464-9E73-78A3562785A6}" destId="{A429E85C-6D5B-416A-BED8-912B81FB2CA9}" srcOrd="0" destOrd="0" presId="urn:microsoft.com/office/officeart/2005/8/layout/orgChart1"/>
    <dgm:cxn modelId="{736A6CB7-8990-4995-B5A3-DB5E0084250B}" type="presOf" srcId="{B0CF89D5-F4C3-41FB-AEA2-A5947E891AE1}" destId="{56853DFC-8C23-47CA-8BD4-265687EA5F12}" srcOrd="0" destOrd="0" presId="urn:microsoft.com/office/officeart/2005/8/layout/orgChart1"/>
    <dgm:cxn modelId="{2EBEC981-F4C0-4917-A8A9-D3E8FCF9F7CB}" srcId="{5DC939B1-D8C9-445F-8E53-1FB3B8ABCC16}" destId="{B4CD12E2-7847-4464-9E73-78A3562785A6}" srcOrd="0" destOrd="0" parTransId="{A58A8109-194D-4F84-A796-582CB3608591}" sibTransId="{07C6BB64-72D4-43BE-A0B4-814C4D2FB440}"/>
    <dgm:cxn modelId="{0366C9B4-682F-4E4E-BD53-00A9C8C1824A}" type="presOf" srcId="{83E1B810-4021-45FE-84A9-66FAB0DA389B}" destId="{099BE05D-DF5E-472E-ABA4-88EB9EAF9F79}" srcOrd="0" destOrd="0" presId="urn:microsoft.com/office/officeart/2005/8/layout/orgChart1"/>
    <dgm:cxn modelId="{8E937C3C-92F4-4279-931A-20B87381F25C}" type="presOf" srcId="{5DC939B1-D8C9-445F-8E53-1FB3B8ABCC16}" destId="{B49E5B71-A159-4C9B-BBC6-3BA463D3A073}" srcOrd="1" destOrd="0" presId="urn:microsoft.com/office/officeart/2005/8/layout/orgChart1"/>
    <dgm:cxn modelId="{4644F14F-3F4B-45EE-B093-15F9130710D2}" srcId="{5DC939B1-D8C9-445F-8E53-1FB3B8ABCC16}" destId="{8989A326-9137-47F0-8BC7-1317AA5CBA94}" srcOrd="1" destOrd="0" parTransId="{B0CF89D5-F4C3-41FB-AEA2-A5947E891AE1}" sibTransId="{167224AD-01A2-4653-8444-7F8CAAA6D862}"/>
    <dgm:cxn modelId="{9119B4D8-4BA4-474D-A290-0186F23DCC46}" type="presParOf" srcId="{099BE05D-DF5E-472E-ABA4-88EB9EAF9F79}" destId="{EF6FB56A-F57E-412A-AA51-FFFE24164B55}" srcOrd="0" destOrd="0" presId="urn:microsoft.com/office/officeart/2005/8/layout/orgChart1"/>
    <dgm:cxn modelId="{B18A07FF-0A1D-4E17-8360-40318B088346}" type="presParOf" srcId="{EF6FB56A-F57E-412A-AA51-FFFE24164B55}" destId="{38C8C6F6-ABEB-4CA8-BD01-3EDB842D3279}" srcOrd="0" destOrd="0" presId="urn:microsoft.com/office/officeart/2005/8/layout/orgChart1"/>
    <dgm:cxn modelId="{02A266B2-0C11-44FF-B183-5D1A97A17BF2}" type="presParOf" srcId="{38C8C6F6-ABEB-4CA8-BD01-3EDB842D3279}" destId="{0B2A79CE-8330-4C17-9CBC-662792A0DADC}" srcOrd="0" destOrd="0" presId="urn:microsoft.com/office/officeart/2005/8/layout/orgChart1"/>
    <dgm:cxn modelId="{8D80B1B5-6CC1-4489-B616-7069EB23FB36}" type="presParOf" srcId="{38C8C6F6-ABEB-4CA8-BD01-3EDB842D3279}" destId="{B49E5B71-A159-4C9B-BBC6-3BA463D3A073}" srcOrd="1" destOrd="0" presId="urn:microsoft.com/office/officeart/2005/8/layout/orgChart1"/>
    <dgm:cxn modelId="{1D22C9A7-3F79-4806-BF46-DEFA424B6BEC}" type="presParOf" srcId="{EF6FB56A-F57E-412A-AA51-FFFE24164B55}" destId="{3937983E-D256-4CD3-BE63-637FD4286EBA}" srcOrd="1" destOrd="0" presId="urn:microsoft.com/office/officeart/2005/8/layout/orgChart1"/>
    <dgm:cxn modelId="{D3F9431E-90E0-4D2B-874B-6471FF416700}" type="presParOf" srcId="{3937983E-D256-4CD3-BE63-637FD4286EBA}" destId="{6C341C94-94A2-4DE9-8E55-C491CC7C0276}" srcOrd="0" destOrd="0" presId="urn:microsoft.com/office/officeart/2005/8/layout/orgChart1"/>
    <dgm:cxn modelId="{01FAE4B7-0A7A-48E7-B025-4AB3D42616D5}" type="presParOf" srcId="{3937983E-D256-4CD3-BE63-637FD4286EBA}" destId="{1FF455CA-238C-474D-A82C-9ACF729B1B95}" srcOrd="1" destOrd="0" presId="urn:microsoft.com/office/officeart/2005/8/layout/orgChart1"/>
    <dgm:cxn modelId="{04BE24D6-9C33-4534-A9A2-18A1022ABAD6}" type="presParOf" srcId="{1FF455CA-238C-474D-A82C-9ACF729B1B95}" destId="{18457C69-A9C6-4C6B-A72B-AE474437C6FE}" srcOrd="0" destOrd="0" presId="urn:microsoft.com/office/officeart/2005/8/layout/orgChart1"/>
    <dgm:cxn modelId="{213C6B3B-A6C4-44C4-8A30-73933BAE1473}" type="presParOf" srcId="{18457C69-A9C6-4C6B-A72B-AE474437C6FE}" destId="{A429E85C-6D5B-416A-BED8-912B81FB2CA9}" srcOrd="0" destOrd="0" presId="urn:microsoft.com/office/officeart/2005/8/layout/orgChart1"/>
    <dgm:cxn modelId="{F9A0AC11-A408-4522-82B4-BB689AE7B762}" type="presParOf" srcId="{18457C69-A9C6-4C6B-A72B-AE474437C6FE}" destId="{D15EBA49-5956-4A37-8315-138004BC08F2}" srcOrd="1" destOrd="0" presId="urn:microsoft.com/office/officeart/2005/8/layout/orgChart1"/>
    <dgm:cxn modelId="{243642BD-51E7-40F8-A9F5-15E01ACDC577}" type="presParOf" srcId="{1FF455CA-238C-474D-A82C-9ACF729B1B95}" destId="{679643FD-B54F-4919-8D00-92774D3AA21B}" srcOrd="1" destOrd="0" presId="urn:microsoft.com/office/officeart/2005/8/layout/orgChart1"/>
    <dgm:cxn modelId="{1058DE92-3AF2-44C2-8F17-676D8AC8D47A}" type="presParOf" srcId="{1FF455CA-238C-474D-A82C-9ACF729B1B95}" destId="{6468F468-DDFC-43AC-ACA0-A30A116454FC}" srcOrd="2" destOrd="0" presId="urn:microsoft.com/office/officeart/2005/8/layout/orgChart1"/>
    <dgm:cxn modelId="{77056CF0-140A-49E8-B999-A7507E7BAB0E}" type="presParOf" srcId="{3937983E-D256-4CD3-BE63-637FD4286EBA}" destId="{56853DFC-8C23-47CA-8BD4-265687EA5F12}" srcOrd="2" destOrd="0" presId="urn:microsoft.com/office/officeart/2005/8/layout/orgChart1"/>
    <dgm:cxn modelId="{9757433A-CAB5-4F89-8477-19C93B346EC5}" type="presParOf" srcId="{3937983E-D256-4CD3-BE63-637FD4286EBA}" destId="{31FF15F7-A899-4440-9685-667588FB01FE}" srcOrd="3" destOrd="0" presId="urn:microsoft.com/office/officeart/2005/8/layout/orgChart1"/>
    <dgm:cxn modelId="{1251F431-3794-4D40-AA44-C2B5C11CCF0C}" type="presParOf" srcId="{31FF15F7-A899-4440-9685-667588FB01FE}" destId="{C0E6FA48-7521-402F-8E68-BEA54DDEE0BB}" srcOrd="0" destOrd="0" presId="urn:microsoft.com/office/officeart/2005/8/layout/orgChart1"/>
    <dgm:cxn modelId="{9C0BBF9E-F950-40A1-A186-B5B427AA58DC}" type="presParOf" srcId="{C0E6FA48-7521-402F-8E68-BEA54DDEE0BB}" destId="{B6D81FFF-F1A2-41A7-875B-3242DB79FEBE}" srcOrd="0" destOrd="0" presId="urn:microsoft.com/office/officeart/2005/8/layout/orgChart1"/>
    <dgm:cxn modelId="{1A77A882-2F9F-41D5-B460-826BE56086CF}" type="presParOf" srcId="{C0E6FA48-7521-402F-8E68-BEA54DDEE0BB}" destId="{6561BDDD-0E0E-4C24-B27D-1705CF2A0E1C}" srcOrd="1" destOrd="0" presId="urn:microsoft.com/office/officeart/2005/8/layout/orgChart1"/>
    <dgm:cxn modelId="{1225459A-B6F9-4ED5-BF1F-05B6A360578F}" type="presParOf" srcId="{31FF15F7-A899-4440-9685-667588FB01FE}" destId="{C0CFAEB0-2331-401E-8FC0-833EE804106C}" srcOrd="1" destOrd="0" presId="urn:microsoft.com/office/officeart/2005/8/layout/orgChart1"/>
    <dgm:cxn modelId="{AC42E5D6-FCD0-4548-A81D-032341B501A4}" type="presParOf" srcId="{31FF15F7-A899-4440-9685-667588FB01FE}" destId="{359B8536-3854-4BBE-AC4A-2019A2DEBB88}" srcOrd="2" destOrd="0" presId="urn:microsoft.com/office/officeart/2005/8/layout/orgChart1"/>
    <dgm:cxn modelId="{86247FCB-9381-4017-9539-323D3A39D9C7}" type="presParOf" srcId="{EF6FB56A-F57E-412A-AA51-FFFE24164B55}" destId="{B730EC54-52DB-4F08-ADC8-3FED1969FB45}"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8FB1818-0FCC-47F5-9E9C-DD9D74C8FC8A}"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6C5B4EC2-96C5-432E-A1C0-9370B4B4D5B0}">
      <dgm:prSet custT="1"/>
      <dgm:spPr>
        <a:solidFill>
          <a:srgbClr val="AEC5E0"/>
        </a:solidFill>
      </dgm:spPr>
      <dgm:t>
        <a:bodyPr/>
        <a:lstStyle/>
        <a:p>
          <a:pPr rtl="0"/>
          <a:r>
            <a:rPr lang="en-US" sz="3000" b="1" dirty="0">
              <a:solidFill>
                <a:schemeClr val="tx1"/>
              </a:solidFill>
              <a:latin typeface="Times New Roman" panose="02020603050405020304" pitchFamily="18" charset="0"/>
              <a:cs typeface="Times New Roman" panose="02020603050405020304" pitchFamily="18" charset="0"/>
            </a:rPr>
            <a:t>HGV đã nắm được thông tin cơ bản của vụ việc, nguyên nhân của tranh chấp, do đã gặp gỡ, tiếp xúc hoặc gọi điện thoại cho các bên.</a:t>
          </a:r>
          <a:endParaRPr lang="en-US" sz="3000" dirty="0">
            <a:solidFill>
              <a:schemeClr val="tx1"/>
            </a:solidFill>
            <a:latin typeface="Times New Roman" panose="02020603050405020304" pitchFamily="18" charset="0"/>
            <a:cs typeface="Times New Roman" panose="02020603050405020304" pitchFamily="18" charset="0"/>
          </a:endParaRPr>
        </a:p>
      </dgm:t>
    </dgm:pt>
    <dgm:pt modelId="{B248305E-1919-44C3-9E98-E12D1C440C03}" type="parTrans" cxnId="{57E2525F-2133-4D4B-87F5-CFF9581C9FAF}">
      <dgm:prSet/>
      <dgm:spPr/>
      <dgm:t>
        <a:bodyPr/>
        <a:lstStyle/>
        <a:p>
          <a:endParaRPr lang="en-US"/>
        </a:p>
      </dgm:t>
    </dgm:pt>
    <dgm:pt modelId="{E87544A9-4695-42C6-A668-4D2139D8920F}" type="sibTrans" cxnId="{57E2525F-2133-4D4B-87F5-CFF9581C9FAF}">
      <dgm:prSet/>
      <dgm:spPr/>
      <dgm:t>
        <a:bodyPr/>
        <a:lstStyle/>
        <a:p>
          <a:endParaRPr lang="en-US"/>
        </a:p>
      </dgm:t>
    </dgm:pt>
    <dgm:pt modelId="{624FC53D-E2FA-4924-AE72-AF72FAF2B75A}">
      <dgm:prSet custT="1"/>
      <dgm:spPr>
        <a:solidFill>
          <a:srgbClr val="AEC5E0"/>
        </a:solidFill>
      </dgm:spPr>
      <dgm:t>
        <a:bodyPr/>
        <a:lstStyle/>
        <a:p>
          <a:pPr rtl="0"/>
          <a:r>
            <a:rPr lang="en-US" sz="3000" b="1" err="1">
              <a:solidFill>
                <a:schemeClr val="tx1"/>
              </a:solidFill>
              <a:latin typeface="Times New Roman" panose="02020603050405020304" pitchFamily="18" charset="0"/>
              <a:cs typeface="Times New Roman" panose="02020603050405020304" pitchFamily="18" charset="0"/>
            </a:rPr>
            <a:t>Vậy</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có</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cần</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cho</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các</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bên</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trình</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bày</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lại</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nội</a:t>
          </a:r>
          <a:r>
            <a:rPr lang="en-US" sz="3000" b="1">
              <a:solidFill>
                <a:schemeClr val="tx1"/>
              </a:solidFill>
              <a:latin typeface="Times New Roman" panose="02020603050405020304" pitchFamily="18" charset="0"/>
              <a:cs typeface="Times New Roman" panose="02020603050405020304" pitchFamily="18" charset="0"/>
            </a:rPr>
            <a:t> dung </a:t>
          </a:r>
          <a:r>
            <a:rPr lang="en-US" sz="3000" b="1" err="1">
              <a:solidFill>
                <a:schemeClr val="tx1"/>
              </a:solidFill>
              <a:latin typeface="Times New Roman" panose="02020603050405020304" pitchFamily="18" charset="0"/>
              <a:cs typeface="Times New Roman" panose="02020603050405020304" pitchFamily="18" charset="0"/>
            </a:rPr>
            <a:t>vụ</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việc</a:t>
          </a:r>
          <a:r>
            <a:rPr lang="en-US" sz="3000" b="1">
              <a:solidFill>
                <a:schemeClr val="tx1"/>
              </a:solidFill>
              <a:latin typeface="Times New Roman" panose="02020603050405020304" pitchFamily="18" charset="0"/>
              <a:cs typeface="Times New Roman" panose="02020603050405020304" pitchFamily="18" charset="0"/>
            </a:rPr>
            <a:t> </a:t>
          </a:r>
          <a:r>
            <a:rPr lang="en-US" sz="3000" b="1" err="1">
              <a:solidFill>
                <a:schemeClr val="tx1"/>
              </a:solidFill>
              <a:latin typeface="Times New Roman" panose="02020603050405020304" pitchFamily="18" charset="0"/>
              <a:cs typeface="Times New Roman" panose="02020603050405020304" pitchFamily="18" charset="0"/>
            </a:rPr>
            <a:t>không</a:t>
          </a:r>
          <a:r>
            <a:rPr lang="en-US" sz="3000" b="1">
              <a:solidFill>
                <a:schemeClr val="tx1"/>
              </a:solidFill>
              <a:latin typeface="Times New Roman" panose="02020603050405020304" pitchFamily="18" charset="0"/>
              <a:cs typeface="Times New Roman" panose="02020603050405020304" pitchFamily="18" charset="0"/>
            </a:rPr>
            <a:t>?</a:t>
          </a:r>
          <a:endParaRPr lang="en-US" sz="3000">
            <a:solidFill>
              <a:schemeClr val="tx1"/>
            </a:solidFill>
            <a:latin typeface="Times New Roman" panose="02020603050405020304" pitchFamily="18" charset="0"/>
            <a:cs typeface="Times New Roman" panose="02020603050405020304" pitchFamily="18" charset="0"/>
          </a:endParaRPr>
        </a:p>
      </dgm:t>
    </dgm:pt>
    <dgm:pt modelId="{7C7D14E8-93BF-4B34-B330-DC5B29951046}" type="parTrans" cxnId="{2B4587D6-9744-49F0-A91A-D187962FDA67}">
      <dgm:prSet/>
      <dgm:spPr/>
      <dgm:t>
        <a:bodyPr/>
        <a:lstStyle/>
        <a:p>
          <a:endParaRPr lang="en-US"/>
        </a:p>
      </dgm:t>
    </dgm:pt>
    <dgm:pt modelId="{0E10E9EF-AC1B-4898-8277-38EA8C2E8637}" type="sibTrans" cxnId="{2B4587D6-9744-49F0-A91A-D187962FDA67}">
      <dgm:prSet/>
      <dgm:spPr/>
      <dgm:t>
        <a:bodyPr/>
        <a:lstStyle/>
        <a:p>
          <a:endParaRPr lang="en-US"/>
        </a:p>
      </dgm:t>
    </dgm:pt>
    <dgm:pt modelId="{4F4B77CD-3BC3-457D-8827-07DB05167C40}" type="pres">
      <dgm:prSet presAssocID="{78FB1818-0FCC-47F5-9E9C-DD9D74C8FC8A}" presName="linearFlow" presStyleCnt="0">
        <dgm:presLayoutVars>
          <dgm:dir/>
          <dgm:resizeHandles val="exact"/>
        </dgm:presLayoutVars>
      </dgm:prSet>
      <dgm:spPr/>
      <dgm:t>
        <a:bodyPr/>
        <a:lstStyle/>
        <a:p>
          <a:endParaRPr lang="en-US"/>
        </a:p>
      </dgm:t>
    </dgm:pt>
    <dgm:pt modelId="{7D38F0DC-2139-4E9C-9E79-D8C64737FC64}" type="pres">
      <dgm:prSet presAssocID="{6C5B4EC2-96C5-432E-A1C0-9370B4B4D5B0}" presName="composite" presStyleCnt="0"/>
      <dgm:spPr/>
    </dgm:pt>
    <dgm:pt modelId="{65C57B92-3259-4FE4-89BE-362207275185}" type="pres">
      <dgm:prSet presAssocID="{6C5B4EC2-96C5-432E-A1C0-9370B4B4D5B0}" presName="imgShp" presStyleLbl="fgImgPlace1" presStyleIdx="0" presStyleCnt="2" custLinFactNeighborX="-26876" custLinFactNeighborY="-100"/>
      <dgm:spPr>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dgm:spPr>
    </dgm:pt>
    <dgm:pt modelId="{FE7D5DEF-7804-4F5C-A3A0-22E084AC18AA}" type="pres">
      <dgm:prSet presAssocID="{6C5B4EC2-96C5-432E-A1C0-9370B4B4D5B0}" presName="txShp" presStyleLbl="node1" presStyleIdx="0" presStyleCnt="2" custScaleX="131308" custScaleY="155586">
        <dgm:presLayoutVars>
          <dgm:bulletEnabled val="1"/>
        </dgm:presLayoutVars>
      </dgm:prSet>
      <dgm:spPr/>
      <dgm:t>
        <a:bodyPr/>
        <a:lstStyle/>
        <a:p>
          <a:endParaRPr lang="en-US"/>
        </a:p>
      </dgm:t>
    </dgm:pt>
    <dgm:pt modelId="{484BEF43-579D-41E8-9590-B624C0F6A74E}" type="pres">
      <dgm:prSet presAssocID="{E87544A9-4695-42C6-A668-4D2139D8920F}" presName="spacing" presStyleCnt="0"/>
      <dgm:spPr/>
    </dgm:pt>
    <dgm:pt modelId="{72D859BC-8CBC-493B-9F25-518A8E4FA83B}" type="pres">
      <dgm:prSet presAssocID="{624FC53D-E2FA-4924-AE72-AF72FAF2B75A}" presName="composite" presStyleCnt="0"/>
      <dgm:spPr/>
    </dgm:pt>
    <dgm:pt modelId="{53D3D6B8-FFF6-4319-9878-CAF7361F4C8D}" type="pres">
      <dgm:prSet presAssocID="{624FC53D-E2FA-4924-AE72-AF72FAF2B75A}" presName="imgShp" presStyleLbl="fgImgPlace1" presStyleIdx="1" presStyleCnt="2" custLinFactNeighborX="-33449" custLinFactNeighborY="1507"/>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B7469561-AD23-4108-A31E-CEA745FC4E62}" type="pres">
      <dgm:prSet presAssocID="{624FC53D-E2FA-4924-AE72-AF72FAF2B75A}" presName="txShp" presStyleLbl="node1" presStyleIdx="1" presStyleCnt="2" custScaleX="128195" custLinFactNeighborX="4880" custLinFactNeighborY="-5066">
        <dgm:presLayoutVars>
          <dgm:bulletEnabled val="1"/>
        </dgm:presLayoutVars>
      </dgm:prSet>
      <dgm:spPr/>
      <dgm:t>
        <a:bodyPr/>
        <a:lstStyle/>
        <a:p>
          <a:endParaRPr lang="en-US"/>
        </a:p>
      </dgm:t>
    </dgm:pt>
  </dgm:ptLst>
  <dgm:cxnLst>
    <dgm:cxn modelId="{C8D669FE-F2BC-4E1D-8522-D527E8C4D444}" type="presOf" srcId="{6C5B4EC2-96C5-432E-A1C0-9370B4B4D5B0}" destId="{FE7D5DEF-7804-4F5C-A3A0-22E084AC18AA}" srcOrd="0" destOrd="0" presId="urn:microsoft.com/office/officeart/2005/8/layout/vList3"/>
    <dgm:cxn modelId="{2B4587D6-9744-49F0-A91A-D187962FDA67}" srcId="{78FB1818-0FCC-47F5-9E9C-DD9D74C8FC8A}" destId="{624FC53D-E2FA-4924-AE72-AF72FAF2B75A}" srcOrd="1" destOrd="0" parTransId="{7C7D14E8-93BF-4B34-B330-DC5B29951046}" sibTransId="{0E10E9EF-AC1B-4898-8277-38EA8C2E8637}"/>
    <dgm:cxn modelId="{64FD31E0-5D48-49EC-9BA5-37B23E0E4D35}" type="presOf" srcId="{624FC53D-E2FA-4924-AE72-AF72FAF2B75A}" destId="{B7469561-AD23-4108-A31E-CEA745FC4E62}" srcOrd="0" destOrd="0" presId="urn:microsoft.com/office/officeart/2005/8/layout/vList3"/>
    <dgm:cxn modelId="{2EA23C52-0D3D-4815-8864-E44012218ED3}" type="presOf" srcId="{78FB1818-0FCC-47F5-9E9C-DD9D74C8FC8A}" destId="{4F4B77CD-3BC3-457D-8827-07DB05167C40}" srcOrd="0" destOrd="0" presId="urn:microsoft.com/office/officeart/2005/8/layout/vList3"/>
    <dgm:cxn modelId="{57E2525F-2133-4D4B-87F5-CFF9581C9FAF}" srcId="{78FB1818-0FCC-47F5-9E9C-DD9D74C8FC8A}" destId="{6C5B4EC2-96C5-432E-A1C0-9370B4B4D5B0}" srcOrd="0" destOrd="0" parTransId="{B248305E-1919-44C3-9E98-E12D1C440C03}" sibTransId="{E87544A9-4695-42C6-A668-4D2139D8920F}"/>
    <dgm:cxn modelId="{03FD7500-BE2D-4C59-871B-A62B432FF441}" type="presParOf" srcId="{4F4B77CD-3BC3-457D-8827-07DB05167C40}" destId="{7D38F0DC-2139-4E9C-9E79-D8C64737FC64}" srcOrd="0" destOrd="0" presId="urn:microsoft.com/office/officeart/2005/8/layout/vList3"/>
    <dgm:cxn modelId="{56913194-C7CC-4B68-BF7B-9EFC2383CE49}" type="presParOf" srcId="{7D38F0DC-2139-4E9C-9E79-D8C64737FC64}" destId="{65C57B92-3259-4FE4-89BE-362207275185}" srcOrd="0" destOrd="0" presId="urn:microsoft.com/office/officeart/2005/8/layout/vList3"/>
    <dgm:cxn modelId="{65FB6004-6F7D-4FF6-9B22-4724055D134A}" type="presParOf" srcId="{7D38F0DC-2139-4E9C-9E79-D8C64737FC64}" destId="{FE7D5DEF-7804-4F5C-A3A0-22E084AC18AA}" srcOrd="1" destOrd="0" presId="urn:microsoft.com/office/officeart/2005/8/layout/vList3"/>
    <dgm:cxn modelId="{D8676623-228F-4298-9E2B-DDEE6EA0C087}" type="presParOf" srcId="{4F4B77CD-3BC3-457D-8827-07DB05167C40}" destId="{484BEF43-579D-41E8-9590-B624C0F6A74E}" srcOrd="1" destOrd="0" presId="urn:microsoft.com/office/officeart/2005/8/layout/vList3"/>
    <dgm:cxn modelId="{2E61025C-ADEC-4F62-A207-BAD33BD47ADE}" type="presParOf" srcId="{4F4B77CD-3BC3-457D-8827-07DB05167C40}" destId="{72D859BC-8CBC-493B-9F25-518A8E4FA83B}" srcOrd="2" destOrd="0" presId="urn:microsoft.com/office/officeart/2005/8/layout/vList3"/>
    <dgm:cxn modelId="{7301624C-3139-4DE4-BDB8-3FA151B2A962}" type="presParOf" srcId="{72D859BC-8CBC-493B-9F25-518A8E4FA83B}" destId="{53D3D6B8-FFF6-4319-9878-CAF7361F4C8D}" srcOrd="0" destOrd="0" presId="urn:microsoft.com/office/officeart/2005/8/layout/vList3"/>
    <dgm:cxn modelId="{6088679F-0FE4-4194-9A9A-0879DCF764A5}" type="presParOf" srcId="{72D859BC-8CBC-493B-9F25-518A8E4FA83B}" destId="{B7469561-AD23-4108-A31E-CEA745FC4E6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6742CAC-675F-458A-90C8-9EAB8C28AED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EBB68EA7-C90F-45F3-A30F-532516BCBFFC}">
      <dgm:prSet custT="1"/>
      <dgm:spPr>
        <a:solidFill>
          <a:srgbClr val="00B0F0"/>
        </a:solidFill>
      </dgm:spPr>
      <dgm:t>
        <a:bodyPr/>
        <a:lstStyle/>
        <a:p>
          <a:pPr algn="ctr" rtl="0"/>
          <a:r>
            <a:rPr lang="en-ZA" sz="5000" b="1">
              <a:solidFill>
                <a:srgbClr val="FF0000"/>
              </a:solidFill>
              <a:latin typeface="Times New Roman" pitchFamily="18" charset="0"/>
              <a:cs typeface="Times New Roman" pitchFamily="18" charset="0"/>
            </a:rPr>
            <a:t>1. CĂN </a:t>
          </a:r>
          <a:r>
            <a:rPr lang="en-ZA" sz="5000" b="1" dirty="0">
              <a:solidFill>
                <a:srgbClr val="FF0000"/>
              </a:solidFill>
              <a:latin typeface="Times New Roman" pitchFamily="18" charset="0"/>
              <a:cs typeface="Times New Roman" pitchFamily="18" charset="0"/>
            </a:rPr>
            <a:t>CỨ PHÁP LÝ</a:t>
          </a:r>
        </a:p>
      </dgm:t>
    </dgm:pt>
    <dgm:pt modelId="{699CB1CC-37CE-43C6-BCC2-D54FD7DCE07C}" type="parTrans" cxnId="{28996BC0-3BFC-4D4F-B47E-2CA38709BE3F}">
      <dgm:prSet/>
      <dgm:spPr/>
      <dgm:t>
        <a:bodyPr/>
        <a:lstStyle/>
        <a:p>
          <a:endParaRPr lang="en-ZA"/>
        </a:p>
      </dgm:t>
    </dgm:pt>
    <dgm:pt modelId="{86E66BEE-75DF-4AA7-87DB-12C10E30A095}" type="sibTrans" cxnId="{28996BC0-3BFC-4D4F-B47E-2CA38709BE3F}">
      <dgm:prSet/>
      <dgm:spPr/>
      <dgm:t>
        <a:bodyPr/>
        <a:lstStyle/>
        <a:p>
          <a:endParaRPr lang="en-ZA"/>
        </a:p>
      </dgm:t>
    </dgm:pt>
    <dgm:pt modelId="{B3B4231D-5ED6-49B5-806D-AAE39CDB5753}" type="pres">
      <dgm:prSet presAssocID="{56742CAC-675F-458A-90C8-9EAB8C28AED4}" presName="linear" presStyleCnt="0">
        <dgm:presLayoutVars>
          <dgm:animLvl val="lvl"/>
          <dgm:resizeHandles val="exact"/>
        </dgm:presLayoutVars>
      </dgm:prSet>
      <dgm:spPr/>
      <dgm:t>
        <a:bodyPr/>
        <a:lstStyle/>
        <a:p>
          <a:endParaRPr lang="en-US"/>
        </a:p>
      </dgm:t>
    </dgm:pt>
    <dgm:pt modelId="{F574E9FA-E1A3-474F-81C2-587E3423351D}" type="pres">
      <dgm:prSet presAssocID="{EBB68EA7-C90F-45F3-A30F-532516BCBFFC}" presName="parentText" presStyleLbl="node1" presStyleIdx="0" presStyleCnt="1" custLinFactNeighborX="12988" custLinFactNeighborY="-6">
        <dgm:presLayoutVars>
          <dgm:chMax val="0"/>
          <dgm:bulletEnabled val="1"/>
        </dgm:presLayoutVars>
      </dgm:prSet>
      <dgm:spPr/>
      <dgm:t>
        <a:bodyPr/>
        <a:lstStyle/>
        <a:p>
          <a:endParaRPr lang="en-US"/>
        </a:p>
      </dgm:t>
    </dgm:pt>
  </dgm:ptLst>
  <dgm:cxnLst>
    <dgm:cxn modelId="{28996BC0-3BFC-4D4F-B47E-2CA38709BE3F}" srcId="{56742CAC-675F-458A-90C8-9EAB8C28AED4}" destId="{EBB68EA7-C90F-45F3-A30F-532516BCBFFC}" srcOrd="0" destOrd="0" parTransId="{699CB1CC-37CE-43C6-BCC2-D54FD7DCE07C}" sibTransId="{86E66BEE-75DF-4AA7-87DB-12C10E30A095}"/>
    <dgm:cxn modelId="{613ACCF0-7231-4BBF-85B4-8AF31D9B5BAC}" type="presOf" srcId="{EBB68EA7-C90F-45F3-A30F-532516BCBFFC}" destId="{F574E9FA-E1A3-474F-81C2-587E3423351D}" srcOrd="0" destOrd="0" presId="urn:microsoft.com/office/officeart/2005/8/layout/vList2"/>
    <dgm:cxn modelId="{B174C66A-1731-4E01-97C3-3CEC95083E2F}" type="presOf" srcId="{56742CAC-675F-458A-90C8-9EAB8C28AED4}" destId="{B3B4231D-5ED6-49B5-806D-AAE39CDB5753}" srcOrd="0" destOrd="0" presId="urn:microsoft.com/office/officeart/2005/8/layout/vList2"/>
    <dgm:cxn modelId="{3FCF8C30-5A04-4C16-A3E3-4F8EF6C3C2BF}" type="presParOf" srcId="{B3B4231D-5ED6-49B5-806D-AAE39CDB5753}" destId="{F574E9FA-E1A3-474F-81C2-587E342335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3205077-BF75-418E-855B-4F850C7E59A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5633F88-44BD-452C-9F03-09D675BA5586}">
      <dgm:prSet phldrT="[Text]" custT="1"/>
      <dgm:spPr>
        <a:solidFill>
          <a:schemeClr val="accent5">
            <a:lumMod val="40000"/>
            <a:lumOff val="60000"/>
          </a:schemeClr>
        </a:solidFill>
      </dgm:spPr>
      <dgm:t>
        <a:bodyPr/>
        <a:lstStyle/>
        <a:p>
          <a:r>
            <a:rPr lang="en-US" sz="3900" b="1">
              <a:solidFill>
                <a:schemeClr val="tx1"/>
              </a:solidFill>
              <a:latin typeface="Times New Roman" pitchFamily="18" charset="0"/>
              <a:cs typeface="Times New Roman" pitchFamily="18" charset="0"/>
            </a:rPr>
            <a:t>Bộ luật Tố tụng Dân sự năm 2015</a:t>
          </a:r>
        </a:p>
      </dgm:t>
    </dgm:pt>
    <dgm:pt modelId="{A585692F-83A2-4F78-A5B1-278F450135BC}" type="parTrans" cxnId="{25C48CE5-A2ED-47AD-8342-703090999474}">
      <dgm:prSet/>
      <dgm:spPr/>
      <dgm:t>
        <a:bodyPr/>
        <a:lstStyle/>
        <a:p>
          <a:endParaRPr lang="en-US"/>
        </a:p>
      </dgm:t>
    </dgm:pt>
    <dgm:pt modelId="{C820F843-B3BD-4B04-A9D1-78F608D7D4E3}" type="sibTrans" cxnId="{25C48CE5-A2ED-47AD-8342-703090999474}">
      <dgm:prSet/>
      <dgm:spPr/>
      <dgm:t>
        <a:bodyPr/>
        <a:lstStyle/>
        <a:p>
          <a:endParaRPr lang="en-US"/>
        </a:p>
      </dgm:t>
    </dgm:pt>
    <dgm:pt modelId="{AE80B0F5-0230-4960-BDC3-0E0E52367941}">
      <dgm:prSet phldrT="[Text]" phldr="1"/>
      <dgm:spPr/>
      <dgm:t>
        <a:bodyPr/>
        <a:lstStyle/>
        <a:p>
          <a:endParaRPr lang="en-US"/>
        </a:p>
      </dgm:t>
    </dgm:pt>
    <dgm:pt modelId="{C3A8B99F-3A8F-4CE2-A7B4-B8736BA655DD}" type="parTrans" cxnId="{EB868793-0CC4-4DD7-B27F-03D3AF982EB4}">
      <dgm:prSet/>
      <dgm:spPr/>
      <dgm:t>
        <a:bodyPr/>
        <a:lstStyle/>
        <a:p>
          <a:endParaRPr lang="en-US"/>
        </a:p>
      </dgm:t>
    </dgm:pt>
    <dgm:pt modelId="{601B276C-3C9E-4301-8611-6228D2D7EFEC}" type="sibTrans" cxnId="{EB868793-0CC4-4DD7-B27F-03D3AF982EB4}">
      <dgm:prSet/>
      <dgm:spPr/>
      <dgm:t>
        <a:bodyPr/>
        <a:lstStyle/>
        <a:p>
          <a:endParaRPr lang="en-US"/>
        </a:p>
      </dgm:t>
    </dgm:pt>
    <dgm:pt modelId="{C42B4FB8-616D-4F44-BC6A-BC635ED39E5D}">
      <dgm:prSet phldrT="[Text]" custT="1"/>
      <dgm:spPr>
        <a:solidFill>
          <a:schemeClr val="accent5">
            <a:lumMod val="40000"/>
            <a:lumOff val="60000"/>
          </a:schemeClr>
        </a:solidFill>
      </dgm:spPr>
      <dgm:t>
        <a:bodyPr/>
        <a:lstStyle/>
        <a:p>
          <a:r>
            <a:rPr lang="en-US" sz="3900" b="1" dirty="0">
              <a:solidFill>
                <a:schemeClr val="tx1"/>
              </a:solidFill>
              <a:latin typeface="Times New Roman" pitchFamily="18" charset="0"/>
              <a:cs typeface="Times New Roman" pitchFamily="18" charset="0"/>
            </a:rPr>
            <a:t>Chương XXXIII quy định “Thủ tục công nhận kết quả hòa giải thành ngoài </a:t>
          </a:r>
          <a:r>
            <a:rPr lang="en-US" sz="3900" b="1" dirty="0" err="1">
              <a:solidFill>
                <a:schemeClr val="tx1"/>
              </a:solidFill>
              <a:latin typeface="Times New Roman" pitchFamily="18" charset="0"/>
              <a:cs typeface="Times New Roman" pitchFamily="18" charset="0"/>
            </a:rPr>
            <a:t>Tòa</a:t>
          </a:r>
          <a:r>
            <a:rPr lang="en-US" sz="3900" b="1" dirty="0">
              <a:solidFill>
                <a:schemeClr val="tx1"/>
              </a:solidFill>
              <a:latin typeface="Times New Roman" pitchFamily="18" charset="0"/>
              <a:cs typeface="Times New Roman" pitchFamily="18" charset="0"/>
            </a:rPr>
            <a:t> án” (04 điều, từ Điều 416 đến Điều 419) </a:t>
          </a:r>
          <a:endParaRPr lang="en-US" sz="3900" dirty="0"/>
        </a:p>
      </dgm:t>
    </dgm:pt>
    <dgm:pt modelId="{030A9360-F185-46C8-A44F-C787E9070E85}" type="parTrans" cxnId="{F4D01F95-0724-440A-B129-95B47035C07B}">
      <dgm:prSet/>
      <dgm:spPr/>
      <dgm:t>
        <a:bodyPr/>
        <a:lstStyle/>
        <a:p>
          <a:endParaRPr lang="en-US"/>
        </a:p>
      </dgm:t>
    </dgm:pt>
    <dgm:pt modelId="{2056E768-6AEE-4BFA-B9E4-6030BB8F6FCB}" type="sibTrans" cxnId="{F4D01F95-0724-440A-B129-95B47035C07B}">
      <dgm:prSet/>
      <dgm:spPr/>
      <dgm:t>
        <a:bodyPr/>
        <a:lstStyle/>
        <a:p>
          <a:endParaRPr lang="en-US"/>
        </a:p>
      </dgm:t>
    </dgm:pt>
    <dgm:pt modelId="{6381A40F-6D51-4523-B991-7DDAC2902557}">
      <dgm:prSet phldrT="[Text]" custT="1"/>
      <dgm:spPr>
        <a:solidFill>
          <a:srgbClr val="92D050"/>
        </a:solidFill>
      </dgm:spPr>
      <dgm:t>
        <a:bodyPr/>
        <a:lstStyle/>
        <a:p>
          <a:pPr algn="just"/>
          <a:r>
            <a:rPr lang="en-US" sz="2900" b="1" dirty="0">
              <a:solidFill>
                <a:srgbClr val="0000FF"/>
              </a:solidFill>
              <a:latin typeface="Times New Roman" pitchFamily="18" charset="0"/>
              <a:cs typeface="Times New Roman" pitchFamily="18" charset="0"/>
            </a:rPr>
            <a:t>Văn bản hướng dẫn: </a:t>
          </a:r>
          <a:r>
            <a:rPr lang="pt-BR" sz="2900" b="1" dirty="0">
              <a:solidFill>
                <a:srgbClr val="0000FF"/>
              </a:solidFill>
              <a:latin typeface="Times New Roman" pitchFamily="18" charset="0"/>
              <a:cs typeface="Times New Roman" pitchFamily="18" charset="0"/>
            </a:rPr>
            <a:t>Công văn số 1503/BTP-PBGDPL ngày 05/5/2017 </a:t>
          </a:r>
          <a:r>
            <a:rPr lang="en-US" sz="2900" b="1" dirty="0">
              <a:solidFill>
                <a:srgbClr val="0000FF"/>
              </a:solidFill>
              <a:latin typeface="Times New Roman" pitchFamily="18" charset="0"/>
              <a:cs typeface="Times New Roman" pitchFamily="18" charset="0"/>
            </a:rPr>
            <a:t>hướng dẫn thực hiện thủ tục yêu cầu Tòa án công nhận kết quả hòa giải thành ở cơ sở</a:t>
          </a:r>
        </a:p>
      </dgm:t>
    </dgm:pt>
    <dgm:pt modelId="{E1C8C52F-2365-4775-946D-EE8CBC673628}" type="parTrans" cxnId="{E1350515-2043-47EB-920F-7CE3A73D84BA}">
      <dgm:prSet/>
      <dgm:spPr/>
      <dgm:t>
        <a:bodyPr/>
        <a:lstStyle/>
        <a:p>
          <a:endParaRPr lang="en-US"/>
        </a:p>
      </dgm:t>
    </dgm:pt>
    <dgm:pt modelId="{26E4E1E0-77E2-4BCD-83E7-75805709B697}" type="sibTrans" cxnId="{E1350515-2043-47EB-920F-7CE3A73D84BA}">
      <dgm:prSet/>
      <dgm:spPr/>
      <dgm:t>
        <a:bodyPr/>
        <a:lstStyle/>
        <a:p>
          <a:endParaRPr lang="en-US"/>
        </a:p>
      </dgm:t>
    </dgm:pt>
    <dgm:pt modelId="{EFD4C176-F568-401B-A7E6-D7C0BECEAA0B}" type="pres">
      <dgm:prSet presAssocID="{73205077-BF75-418E-855B-4F850C7E59AA}" presName="linear" presStyleCnt="0">
        <dgm:presLayoutVars>
          <dgm:animLvl val="lvl"/>
          <dgm:resizeHandles val="exact"/>
        </dgm:presLayoutVars>
      </dgm:prSet>
      <dgm:spPr/>
      <dgm:t>
        <a:bodyPr/>
        <a:lstStyle/>
        <a:p>
          <a:endParaRPr lang="en-US"/>
        </a:p>
      </dgm:t>
    </dgm:pt>
    <dgm:pt modelId="{C54AD67E-F3D6-40F7-81A8-5464C3C189E1}" type="pres">
      <dgm:prSet presAssocID="{B5633F88-44BD-452C-9F03-09D675BA5586}" presName="parentText" presStyleLbl="node1" presStyleIdx="0" presStyleCnt="2" custScaleY="45915">
        <dgm:presLayoutVars>
          <dgm:chMax val="0"/>
          <dgm:bulletEnabled val="1"/>
        </dgm:presLayoutVars>
      </dgm:prSet>
      <dgm:spPr/>
      <dgm:t>
        <a:bodyPr/>
        <a:lstStyle/>
        <a:p>
          <a:endParaRPr lang="en-US"/>
        </a:p>
      </dgm:t>
    </dgm:pt>
    <dgm:pt modelId="{EE337494-D94B-4E01-A786-B2617E090A91}" type="pres">
      <dgm:prSet presAssocID="{B5633F88-44BD-452C-9F03-09D675BA5586}" presName="childText" presStyleLbl="revTx" presStyleIdx="0" presStyleCnt="2">
        <dgm:presLayoutVars>
          <dgm:bulletEnabled val="1"/>
        </dgm:presLayoutVars>
      </dgm:prSet>
      <dgm:spPr/>
      <dgm:t>
        <a:bodyPr/>
        <a:lstStyle/>
        <a:p>
          <a:endParaRPr lang="en-US"/>
        </a:p>
      </dgm:t>
    </dgm:pt>
    <dgm:pt modelId="{8B8F95F7-DB61-4E68-88E7-3CDA00CF74EE}" type="pres">
      <dgm:prSet presAssocID="{C42B4FB8-616D-4F44-BC6A-BC635ED39E5D}" presName="parentText" presStyleLbl="node1" presStyleIdx="1" presStyleCnt="2" custScaleY="97777">
        <dgm:presLayoutVars>
          <dgm:chMax val="0"/>
          <dgm:bulletEnabled val="1"/>
        </dgm:presLayoutVars>
      </dgm:prSet>
      <dgm:spPr/>
      <dgm:t>
        <a:bodyPr/>
        <a:lstStyle/>
        <a:p>
          <a:endParaRPr lang="en-US"/>
        </a:p>
      </dgm:t>
    </dgm:pt>
    <dgm:pt modelId="{D2818F0D-7E42-41DF-BC2A-7D25FED3D4D5}" type="pres">
      <dgm:prSet presAssocID="{C42B4FB8-616D-4F44-BC6A-BC635ED39E5D}" presName="childText" presStyleLbl="revTx" presStyleIdx="1" presStyleCnt="2" custScaleY="137523">
        <dgm:presLayoutVars>
          <dgm:bulletEnabled val="1"/>
        </dgm:presLayoutVars>
      </dgm:prSet>
      <dgm:spPr/>
      <dgm:t>
        <a:bodyPr/>
        <a:lstStyle/>
        <a:p>
          <a:endParaRPr lang="en-US"/>
        </a:p>
      </dgm:t>
    </dgm:pt>
  </dgm:ptLst>
  <dgm:cxnLst>
    <dgm:cxn modelId="{97885EE6-8611-4E23-97B4-6A2365D2BABB}" type="presOf" srcId="{B5633F88-44BD-452C-9F03-09D675BA5586}" destId="{C54AD67E-F3D6-40F7-81A8-5464C3C189E1}" srcOrd="0" destOrd="0" presId="urn:microsoft.com/office/officeart/2005/8/layout/vList2"/>
    <dgm:cxn modelId="{25C48CE5-A2ED-47AD-8342-703090999474}" srcId="{73205077-BF75-418E-855B-4F850C7E59AA}" destId="{B5633F88-44BD-452C-9F03-09D675BA5586}" srcOrd="0" destOrd="0" parTransId="{A585692F-83A2-4F78-A5B1-278F450135BC}" sibTransId="{C820F843-B3BD-4B04-A9D1-78F608D7D4E3}"/>
    <dgm:cxn modelId="{EB868793-0CC4-4DD7-B27F-03D3AF982EB4}" srcId="{B5633F88-44BD-452C-9F03-09D675BA5586}" destId="{AE80B0F5-0230-4960-BDC3-0E0E52367941}" srcOrd="0" destOrd="0" parTransId="{C3A8B99F-3A8F-4CE2-A7B4-B8736BA655DD}" sibTransId="{601B276C-3C9E-4301-8611-6228D2D7EFEC}"/>
    <dgm:cxn modelId="{F4D01F95-0724-440A-B129-95B47035C07B}" srcId="{73205077-BF75-418E-855B-4F850C7E59AA}" destId="{C42B4FB8-616D-4F44-BC6A-BC635ED39E5D}" srcOrd="1" destOrd="0" parTransId="{030A9360-F185-46C8-A44F-C787E9070E85}" sibTransId="{2056E768-6AEE-4BFA-B9E4-6030BB8F6FCB}"/>
    <dgm:cxn modelId="{28D5A174-425A-45C9-BAE8-6215C4FCE41B}" type="presOf" srcId="{C42B4FB8-616D-4F44-BC6A-BC635ED39E5D}" destId="{8B8F95F7-DB61-4E68-88E7-3CDA00CF74EE}" srcOrd="0" destOrd="0" presId="urn:microsoft.com/office/officeart/2005/8/layout/vList2"/>
    <dgm:cxn modelId="{A9770BF2-911A-4D6C-9C62-E2C92833F15C}" type="presOf" srcId="{73205077-BF75-418E-855B-4F850C7E59AA}" destId="{EFD4C176-F568-401B-A7E6-D7C0BECEAA0B}" srcOrd="0" destOrd="0" presId="urn:microsoft.com/office/officeart/2005/8/layout/vList2"/>
    <dgm:cxn modelId="{E1350515-2043-47EB-920F-7CE3A73D84BA}" srcId="{C42B4FB8-616D-4F44-BC6A-BC635ED39E5D}" destId="{6381A40F-6D51-4523-B991-7DDAC2902557}" srcOrd="0" destOrd="0" parTransId="{E1C8C52F-2365-4775-946D-EE8CBC673628}" sibTransId="{26E4E1E0-77E2-4BCD-83E7-75805709B697}"/>
    <dgm:cxn modelId="{5157A546-07CC-4AEA-8877-AFC2BB9EEF1C}" type="presOf" srcId="{6381A40F-6D51-4523-B991-7DDAC2902557}" destId="{D2818F0D-7E42-41DF-BC2A-7D25FED3D4D5}" srcOrd="0" destOrd="0" presId="urn:microsoft.com/office/officeart/2005/8/layout/vList2"/>
    <dgm:cxn modelId="{1A4310AF-97CA-4475-AB62-4418D66AED8D}" type="presOf" srcId="{AE80B0F5-0230-4960-BDC3-0E0E52367941}" destId="{EE337494-D94B-4E01-A786-B2617E090A91}" srcOrd="0" destOrd="0" presId="urn:microsoft.com/office/officeart/2005/8/layout/vList2"/>
    <dgm:cxn modelId="{23475791-9436-42C1-B5D4-6FCB47F8CB09}" type="presParOf" srcId="{EFD4C176-F568-401B-A7E6-D7C0BECEAA0B}" destId="{C54AD67E-F3D6-40F7-81A8-5464C3C189E1}" srcOrd="0" destOrd="0" presId="urn:microsoft.com/office/officeart/2005/8/layout/vList2"/>
    <dgm:cxn modelId="{1948F7D2-986D-4DB7-95CB-E44E14ACDF80}" type="presParOf" srcId="{EFD4C176-F568-401B-A7E6-D7C0BECEAA0B}" destId="{EE337494-D94B-4E01-A786-B2617E090A91}" srcOrd="1" destOrd="0" presId="urn:microsoft.com/office/officeart/2005/8/layout/vList2"/>
    <dgm:cxn modelId="{E85F78C2-3CAC-451F-9490-4901EF5AB012}" type="presParOf" srcId="{EFD4C176-F568-401B-A7E6-D7C0BECEAA0B}" destId="{8B8F95F7-DB61-4E68-88E7-3CDA00CF74EE}" srcOrd="2" destOrd="0" presId="urn:microsoft.com/office/officeart/2005/8/layout/vList2"/>
    <dgm:cxn modelId="{28FA4652-DF4B-4232-BCD9-570D2A016C3E}" type="presParOf" srcId="{EFD4C176-F568-401B-A7E6-D7C0BECEAA0B}" destId="{D2818F0D-7E42-41DF-BC2A-7D25FED3D4D5}" srcOrd="3"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6742CAC-675F-458A-90C8-9EAB8C28AED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EBB68EA7-C90F-45F3-A30F-532516BCBFFC}">
      <dgm:prSet custT="1"/>
      <dgm:spPr>
        <a:solidFill>
          <a:srgbClr val="00B0F0"/>
        </a:solidFill>
      </dgm:spPr>
      <dgm:t>
        <a:bodyPr/>
        <a:lstStyle/>
        <a:p>
          <a:pPr algn="ctr" rtl="0"/>
          <a:r>
            <a:rPr lang="en-ZA" sz="3500" b="1">
              <a:solidFill>
                <a:srgbClr val="FF0000"/>
              </a:solidFill>
              <a:latin typeface="Times New Roman" pitchFamily="18" charset="0"/>
              <a:cs typeface="Times New Roman" pitchFamily="18" charset="0"/>
            </a:rPr>
            <a:t>2. Ý </a:t>
          </a:r>
          <a:r>
            <a:rPr lang="en-ZA" sz="3500" b="1" dirty="0">
              <a:solidFill>
                <a:srgbClr val="FF0000"/>
              </a:solidFill>
              <a:latin typeface="Times New Roman" pitchFamily="18" charset="0"/>
              <a:cs typeface="Times New Roman" pitchFamily="18" charset="0"/>
            </a:rPr>
            <a:t>NGHĨA CỦA THỦ TỤC CÔNG NHẬN</a:t>
          </a:r>
        </a:p>
        <a:p>
          <a:pPr algn="ctr" rtl="0"/>
          <a:r>
            <a:rPr lang="en-ZA" sz="3500" b="1" dirty="0">
              <a:solidFill>
                <a:srgbClr val="FF0000"/>
              </a:solidFill>
              <a:latin typeface="Times New Roman" pitchFamily="18" charset="0"/>
              <a:cs typeface="Times New Roman" pitchFamily="18" charset="0"/>
            </a:rPr>
            <a:t>KẾT QUẢ HÒA GIẢI THÀNH Ở CƠ SỞ</a:t>
          </a:r>
        </a:p>
      </dgm:t>
    </dgm:pt>
    <dgm:pt modelId="{699CB1CC-37CE-43C6-BCC2-D54FD7DCE07C}" type="parTrans" cxnId="{28996BC0-3BFC-4D4F-B47E-2CA38709BE3F}">
      <dgm:prSet/>
      <dgm:spPr/>
      <dgm:t>
        <a:bodyPr/>
        <a:lstStyle/>
        <a:p>
          <a:endParaRPr lang="en-ZA"/>
        </a:p>
      </dgm:t>
    </dgm:pt>
    <dgm:pt modelId="{86E66BEE-75DF-4AA7-87DB-12C10E30A095}" type="sibTrans" cxnId="{28996BC0-3BFC-4D4F-B47E-2CA38709BE3F}">
      <dgm:prSet/>
      <dgm:spPr/>
      <dgm:t>
        <a:bodyPr/>
        <a:lstStyle/>
        <a:p>
          <a:endParaRPr lang="en-ZA"/>
        </a:p>
      </dgm:t>
    </dgm:pt>
    <dgm:pt modelId="{B3B4231D-5ED6-49B5-806D-AAE39CDB5753}" type="pres">
      <dgm:prSet presAssocID="{56742CAC-675F-458A-90C8-9EAB8C28AED4}" presName="linear" presStyleCnt="0">
        <dgm:presLayoutVars>
          <dgm:animLvl val="lvl"/>
          <dgm:resizeHandles val="exact"/>
        </dgm:presLayoutVars>
      </dgm:prSet>
      <dgm:spPr/>
      <dgm:t>
        <a:bodyPr/>
        <a:lstStyle/>
        <a:p>
          <a:endParaRPr lang="en-US"/>
        </a:p>
      </dgm:t>
    </dgm:pt>
    <dgm:pt modelId="{F574E9FA-E1A3-474F-81C2-587E3423351D}" type="pres">
      <dgm:prSet presAssocID="{EBB68EA7-C90F-45F3-A30F-532516BCBFFC}" presName="parentText" presStyleLbl="node1" presStyleIdx="0" presStyleCnt="1" custScaleY="371957" custLinFactNeighborY="23088">
        <dgm:presLayoutVars>
          <dgm:chMax val="0"/>
          <dgm:bulletEnabled val="1"/>
        </dgm:presLayoutVars>
      </dgm:prSet>
      <dgm:spPr/>
      <dgm:t>
        <a:bodyPr/>
        <a:lstStyle/>
        <a:p>
          <a:endParaRPr lang="en-US"/>
        </a:p>
      </dgm:t>
    </dgm:pt>
  </dgm:ptLst>
  <dgm:cxnLst>
    <dgm:cxn modelId="{28996BC0-3BFC-4D4F-B47E-2CA38709BE3F}" srcId="{56742CAC-675F-458A-90C8-9EAB8C28AED4}" destId="{EBB68EA7-C90F-45F3-A30F-532516BCBFFC}" srcOrd="0" destOrd="0" parTransId="{699CB1CC-37CE-43C6-BCC2-D54FD7DCE07C}" sibTransId="{86E66BEE-75DF-4AA7-87DB-12C10E30A095}"/>
    <dgm:cxn modelId="{77D124E7-4BB6-4ABF-AC34-F33E692691D9}" type="presOf" srcId="{56742CAC-675F-458A-90C8-9EAB8C28AED4}" destId="{B3B4231D-5ED6-49B5-806D-AAE39CDB5753}" srcOrd="0" destOrd="0" presId="urn:microsoft.com/office/officeart/2005/8/layout/vList2"/>
    <dgm:cxn modelId="{5DB8FAC4-AB94-48B1-866C-8B85D9C7FAA9}" type="presOf" srcId="{EBB68EA7-C90F-45F3-A30F-532516BCBFFC}" destId="{F574E9FA-E1A3-474F-81C2-587E3423351D}" srcOrd="0" destOrd="0" presId="urn:microsoft.com/office/officeart/2005/8/layout/vList2"/>
    <dgm:cxn modelId="{D3EEE527-2825-4875-9DA2-A51F4537B088}" type="presParOf" srcId="{B3B4231D-5ED6-49B5-806D-AAE39CDB5753}" destId="{F574E9FA-E1A3-474F-81C2-587E342335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6742CAC-675F-458A-90C8-9EAB8C28AED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EBB68EA7-C90F-45F3-A30F-532516BCBFFC}">
      <dgm:prSet custT="1"/>
      <dgm:spPr>
        <a:solidFill>
          <a:srgbClr val="00B0F0"/>
        </a:solidFill>
      </dgm:spPr>
      <dgm:t>
        <a:bodyPr/>
        <a:lstStyle/>
        <a:p>
          <a:pPr algn="ctr" rtl="0"/>
          <a:r>
            <a:rPr lang="nl-NL" sz="3900" b="1">
              <a:solidFill>
                <a:srgbClr val="FF0000"/>
              </a:solidFill>
              <a:latin typeface="Times New Roman" pitchFamily="18" charset="0"/>
              <a:cs typeface="Times New Roman" pitchFamily="18" charset="0"/>
            </a:rPr>
            <a:t>3. ĐIỀU </a:t>
          </a:r>
          <a:r>
            <a:rPr lang="nl-NL" sz="3900" b="1" dirty="0">
              <a:solidFill>
                <a:srgbClr val="FF0000"/>
              </a:solidFill>
              <a:latin typeface="Times New Roman" pitchFamily="18" charset="0"/>
              <a:cs typeface="Times New Roman" pitchFamily="18" charset="0"/>
            </a:rPr>
            <a:t>KIỆN </a:t>
          </a:r>
          <a:r>
            <a:rPr lang="nl-NL" sz="3900" b="1">
              <a:solidFill>
                <a:srgbClr val="FF0000"/>
              </a:solidFill>
              <a:latin typeface="Times New Roman" pitchFamily="18" charset="0"/>
              <a:cs typeface="Times New Roman" pitchFamily="18" charset="0"/>
            </a:rPr>
            <a:t>CÔNG NHẬN</a:t>
          </a:r>
          <a:endParaRPr lang="en-ZA" sz="3900" b="1" dirty="0">
            <a:solidFill>
              <a:srgbClr val="FF0000"/>
            </a:solidFill>
            <a:latin typeface="Times New Roman" pitchFamily="18" charset="0"/>
            <a:cs typeface="Times New Roman" pitchFamily="18" charset="0"/>
          </a:endParaRPr>
        </a:p>
      </dgm:t>
    </dgm:pt>
    <dgm:pt modelId="{699CB1CC-37CE-43C6-BCC2-D54FD7DCE07C}" type="parTrans" cxnId="{28996BC0-3BFC-4D4F-B47E-2CA38709BE3F}">
      <dgm:prSet/>
      <dgm:spPr/>
      <dgm:t>
        <a:bodyPr/>
        <a:lstStyle/>
        <a:p>
          <a:endParaRPr lang="en-ZA"/>
        </a:p>
      </dgm:t>
    </dgm:pt>
    <dgm:pt modelId="{86E66BEE-75DF-4AA7-87DB-12C10E30A095}" type="sibTrans" cxnId="{28996BC0-3BFC-4D4F-B47E-2CA38709BE3F}">
      <dgm:prSet/>
      <dgm:spPr/>
      <dgm:t>
        <a:bodyPr/>
        <a:lstStyle/>
        <a:p>
          <a:endParaRPr lang="en-ZA"/>
        </a:p>
      </dgm:t>
    </dgm:pt>
    <dgm:pt modelId="{B3B4231D-5ED6-49B5-806D-AAE39CDB5753}" type="pres">
      <dgm:prSet presAssocID="{56742CAC-675F-458A-90C8-9EAB8C28AED4}" presName="linear" presStyleCnt="0">
        <dgm:presLayoutVars>
          <dgm:animLvl val="lvl"/>
          <dgm:resizeHandles val="exact"/>
        </dgm:presLayoutVars>
      </dgm:prSet>
      <dgm:spPr/>
      <dgm:t>
        <a:bodyPr/>
        <a:lstStyle/>
        <a:p>
          <a:endParaRPr lang="en-US"/>
        </a:p>
      </dgm:t>
    </dgm:pt>
    <dgm:pt modelId="{F574E9FA-E1A3-474F-81C2-587E3423351D}" type="pres">
      <dgm:prSet presAssocID="{EBB68EA7-C90F-45F3-A30F-532516BCBFFC}" presName="parentText" presStyleLbl="node1" presStyleIdx="0" presStyleCnt="1" custLinFactNeighborY="-1885">
        <dgm:presLayoutVars>
          <dgm:chMax val="0"/>
          <dgm:bulletEnabled val="1"/>
        </dgm:presLayoutVars>
      </dgm:prSet>
      <dgm:spPr/>
      <dgm:t>
        <a:bodyPr/>
        <a:lstStyle/>
        <a:p>
          <a:endParaRPr lang="en-US"/>
        </a:p>
      </dgm:t>
    </dgm:pt>
  </dgm:ptLst>
  <dgm:cxnLst>
    <dgm:cxn modelId="{28996BC0-3BFC-4D4F-B47E-2CA38709BE3F}" srcId="{56742CAC-675F-458A-90C8-9EAB8C28AED4}" destId="{EBB68EA7-C90F-45F3-A30F-532516BCBFFC}" srcOrd="0" destOrd="0" parTransId="{699CB1CC-37CE-43C6-BCC2-D54FD7DCE07C}" sibTransId="{86E66BEE-75DF-4AA7-87DB-12C10E30A095}"/>
    <dgm:cxn modelId="{9244C12F-5C44-4160-91DD-FA565A3BB25C}" type="presOf" srcId="{56742CAC-675F-458A-90C8-9EAB8C28AED4}" destId="{B3B4231D-5ED6-49B5-806D-AAE39CDB5753}" srcOrd="0" destOrd="0" presId="urn:microsoft.com/office/officeart/2005/8/layout/vList2"/>
    <dgm:cxn modelId="{2F7B8D6C-A161-4999-9DF8-7445970D4C03}" type="presOf" srcId="{EBB68EA7-C90F-45F3-A30F-532516BCBFFC}" destId="{F574E9FA-E1A3-474F-81C2-587E3423351D}" srcOrd="0" destOrd="0" presId="urn:microsoft.com/office/officeart/2005/8/layout/vList2"/>
    <dgm:cxn modelId="{C6E9E138-26A1-419D-8505-593F99EF453D}" type="presParOf" srcId="{B3B4231D-5ED6-49B5-806D-AAE39CDB5753}" destId="{F574E9FA-E1A3-474F-81C2-587E342335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6742CAC-675F-458A-90C8-9EAB8C28AED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EBB68EA7-C90F-45F3-A30F-532516BCBFFC}">
      <dgm:prSet custT="1"/>
      <dgm:spPr>
        <a:solidFill>
          <a:srgbClr val="00B0F0"/>
        </a:solidFill>
      </dgm:spPr>
      <dgm:t>
        <a:bodyPr/>
        <a:lstStyle/>
        <a:p>
          <a:pPr algn="ctr" rtl="0"/>
          <a:r>
            <a:rPr lang="en-US" sz="3900" b="1">
              <a:solidFill>
                <a:srgbClr val="FF0000"/>
              </a:solidFill>
              <a:latin typeface="Times New Roman" pitchFamily="18" charset="0"/>
              <a:cs typeface="Times New Roman" pitchFamily="18" charset="0"/>
            </a:rPr>
            <a:t>4. THẨM QUYỀN VÀ THỜI HẠN</a:t>
          </a:r>
          <a:endParaRPr lang="en-ZA" sz="3900" b="1" dirty="0">
            <a:solidFill>
              <a:srgbClr val="FF0000"/>
            </a:solidFill>
            <a:latin typeface="Times New Roman" pitchFamily="18" charset="0"/>
            <a:cs typeface="Times New Roman" pitchFamily="18" charset="0"/>
          </a:endParaRPr>
        </a:p>
      </dgm:t>
    </dgm:pt>
    <dgm:pt modelId="{699CB1CC-37CE-43C6-BCC2-D54FD7DCE07C}" type="parTrans" cxnId="{28996BC0-3BFC-4D4F-B47E-2CA38709BE3F}">
      <dgm:prSet/>
      <dgm:spPr/>
      <dgm:t>
        <a:bodyPr/>
        <a:lstStyle/>
        <a:p>
          <a:endParaRPr lang="en-ZA"/>
        </a:p>
      </dgm:t>
    </dgm:pt>
    <dgm:pt modelId="{86E66BEE-75DF-4AA7-87DB-12C10E30A095}" type="sibTrans" cxnId="{28996BC0-3BFC-4D4F-B47E-2CA38709BE3F}">
      <dgm:prSet/>
      <dgm:spPr/>
      <dgm:t>
        <a:bodyPr/>
        <a:lstStyle/>
        <a:p>
          <a:endParaRPr lang="en-ZA"/>
        </a:p>
      </dgm:t>
    </dgm:pt>
    <dgm:pt modelId="{B3B4231D-5ED6-49B5-806D-AAE39CDB5753}" type="pres">
      <dgm:prSet presAssocID="{56742CAC-675F-458A-90C8-9EAB8C28AED4}" presName="linear" presStyleCnt="0">
        <dgm:presLayoutVars>
          <dgm:animLvl val="lvl"/>
          <dgm:resizeHandles val="exact"/>
        </dgm:presLayoutVars>
      </dgm:prSet>
      <dgm:spPr/>
      <dgm:t>
        <a:bodyPr/>
        <a:lstStyle/>
        <a:p>
          <a:endParaRPr lang="en-US"/>
        </a:p>
      </dgm:t>
    </dgm:pt>
    <dgm:pt modelId="{F574E9FA-E1A3-474F-81C2-587E3423351D}" type="pres">
      <dgm:prSet presAssocID="{EBB68EA7-C90F-45F3-A30F-532516BCBFFC}" presName="parentText" presStyleLbl="node1" presStyleIdx="0" presStyleCnt="1" custScaleY="275104" custLinFactNeighborY="-90819">
        <dgm:presLayoutVars>
          <dgm:chMax val="0"/>
          <dgm:bulletEnabled val="1"/>
        </dgm:presLayoutVars>
      </dgm:prSet>
      <dgm:spPr/>
      <dgm:t>
        <a:bodyPr/>
        <a:lstStyle/>
        <a:p>
          <a:endParaRPr lang="en-US"/>
        </a:p>
      </dgm:t>
    </dgm:pt>
  </dgm:ptLst>
  <dgm:cxnLst>
    <dgm:cxn modelId="{91449BA3-A76C-4EA5-95A2-537E292F8CB8}" type="presOf" srcId="{56742CAC-675F-458A-90C8-9EAB8C28AED4}" destId="{B3B4231D-5ED6-49B5-806D-AAE39CDB5753}" srcOrd="0" destOrd="0" presId="urn:microsoft.com/office/officeart/2005/8/layout/vList2"/>
    <dgm:cxn modelId="{28996BC0-3BFC-4D4F-B47E-2CA38709BE3F}" srcId="{56742CAC-675F-458A-90C8-9EAB8C28AED4}" destId="{EBB68EA7-C90F-45F3-A30F-532516BCBFFC}" srcOrd="0" destOrd="0" parTransId="{699CB1CC-37CE-43C6-BCC2-D54FD7DCE07C}" sibTransId="{86E66BEE-75DF-4AA7-87DB-12C10E30A095}"/>
    <dgm:cxn modelId="{B5A711A0-C933-48A5-A22A-3C26FB4EC01D}" type="presOf" srcId="{EBB68EA7-C90F-45F3-A30F-532516BCBFFC}" destId="{F574E9FA-E1A3-474F-81C2-587E3423351D}" srcOrd="0" destOrd="0" presId="urn:microsoft.com/office/officeart/2005/8/layout/vList2"/>
    <dgm:cxn modelId="{2971F0F0-EED0-40E3-9AC9-5E3FF789F3BA}" type="presParOf" srcId="{B3B4231D-5ED6-49B5-806D-AAE39CDB5753}" destId="{F574E9FA-E1A3-474F-81C2-587E342335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712A0B6-CBB9-4E29-A6A9-A82D78BC3E9D}"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6A72555E-BCBB-49BC-B40E-43BC9F544789}">
      <dgm:prSet phldrT="[Text]"/>
      <dgm:spPr>
        <a:solidFill>
          <a:srgbClr val="FF0000"/>
        </a:solidFill>
      </dgm:spPr>
      <dgm:t>
        <a:bodyPr/>
        <a:lstStyle/>
        <a:p>
          <a:r>
            <a:rPr lang="en-US">
              <a:solidFill>
                <a:srgbClr val="FFFF00"/>
              </a:solidFill>
            </a:rPr>
            <a:t>THẨM QUYỀN</a:t>
          </a:r>
        </a:p>
      </dgm:t>
    </dgm:pt>
    <dgm:pt modelId="{5350CC47-A2F8-4718-8758-350BADF719BD}" type="parTrans" cxnId="{84759106-6480-4CDD-BAC9-8FF4CCE8D775}">
      <dgm:prSet/>
      <dgm:spPr/>
      <dgm:t>
        <a:bodyPr/>
        <a:lstStyle/>
        <a:p>
          <a:endParaRPr lang="en-US"/>
        </a:p>
      </dgm:t>
    </dgm:pt>
    <dgm:pt modelId="{3D34135A-7730-43B4-B905-1F00B55DDE84}" type="sibTrans" cxnId="{84759106-6480-4CDD-BAC9-8FF4CCE8D775}">
      <dgm:prSet/>
      <dgm:spPr/>
      <dgm:t>
        <a:bodyPr/>
        <a:lstStyle/>
        <a:p>
          <a:endParaRPr lang="en-US"/>
        </a:p>
      </dgm:t>
    </dgm:pt>
    <dgm:pt modelId="{13E6A5D6-03F4-49C5-AB79-9C309E5641FD}">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3900" dirty="0" err="1">
              <a:solidFill>
                <a:schemeClr val="tx1"/>
              </a:solidFill>
              <a:latin typeface="Times New Roman" pitchFamily="18" charset="0"/>
              <a:cs typeface="Times New Roman" pitchFamily="18" charset="0"/>
            </a:rPr>
            <a:t>Tòa</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án</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nhân</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dân</a:t>
          </a:r>
          <a:r>
            <a:rPr lang="en-US" sz="3900" dirty="0">
              <a:solidFill>
                <a:schemeClr val="tx1"/>
              </a:solidFill>
              <a:latin typeface="Times New Roman" pitchFamily="18" charset="0"/>
              <a:cs typeface="Times New Roman" pitchFamily="18" charset="0"/>
            </a:rPr>
            <a:t> </a:t>
          </a:r>
          <a:r>
            <a:rPr lang="en-US" sz="3900" dirty="0" err="1" smtClean="0">
              <a:solidFill>
                <a:schemeClr val="tx1"/>
              </a:solidFill>
              <a:latin typeface="Times New Roman" pitchFamily="18" charset="0"/>
              <a:cs typeface="Times New Roman" pitchFamily="18" charset="0"/>
            </a:rPr>
            <a:t>khu</a:t>
          </a:r>
          <a:r>
            <a:rPr lang="en-US" sz="3900" dirty="0" smtClean="0">
              <a:solidFill>
                <a:schemeClr val="tx1"/>
              </a:solidFill>
              <a:latin typeface="Times New Roman" pitchFamily="18" charset="0"/>
              <a:cs typeface="Times New Roman" pitchFamily="18" charset="0"/>
            </a:rPr>
            <a:t> </a:t>
          </a:r>
          <a:r>
            <a:rPr lang="en-US" sz="3900" dirty="0" err="1" smtClean="0">
              <a:solidFill>
                <a:schemeClr val="tx1"/>
              </a:solidFill>
              <a:latin typeface="Times New Roman" pitchFamily="18" charset="0"/>
              <a:cs typeface="Times New Roman" pitchFamily="18" charset="0"/>
            </a:rPr>
            <a:t>vực</a:t>
          </a:r>
          <a:r>
            <a:rPr lang="en-US" sz="3900" dirty="0" smtClean="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nơi</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người</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yêu</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cầu</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cư</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trú</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làm</a:t>
          </a:r>
          <a:r>
            <a:rPr lang="en-US" sz="3900" dirty="0">
              <a:solidFill>
                <a:schemeClr val="tx1"/>
              </a:solidFill>
              <a:latin typeface="Times New Roman" pitchFamily="18" charset="0"/>
              <a:cs typeface="Times New Roman" pitchFamily="18" charset="0"/>
            </a:rPr>
            <a:t> </a:t>
          </a:r>
          <a:r>
            <a:rPr lang="en-US" sz="3900" dirty="0" err="1">
              <a:solidFill>
                <a:schemeClr val="tx1"/>
              </a:solidFill>
              <a:latin typeface="Times New Roman" pitchFamily="18" charset="0"/>
              <a:cs typeface="Times New Roman" pitchFamily="18" charset="0"/>
            </a:rPr>
            <a:t>việc</a:t>
          </a:r>
          <a:endParaRPr lang="en-US" sz="3900" dirty="0">
            <a:latin typeface="Times New Roman" pitchFamily="18" charset="0"/>
            <a:cs typeface="Times New Roman" pitchFamily="18" charset="0"/>
          </a:endParaRPr>
        </a:p>
      </dgm:t>
    </dgm:pt>
    <dgm:pt modelId="{AC42E377-7229-4318-950D-9BCE7D2B3D39}" type="parTrans" cxnId="{C32514BF-71D4-40ED-A0AA-8696C1EC6D60}">
      <dgm:prSet/>
      <dgm:spPr/>
      <dgm:t>
        <a:bodyPr/>
        <a:lstStyle/>
        <a:p>
          <a:endParaRPr lang="en-US"/>
        </a:p>
      </dgm:t>
    </dgm:pt>
    <dgm:pt modelId="{371F9258-1A6D-4538-8A23-911156A86B2A}" type="sibTrans" cxnId="{C32514BF-71D4-40ED-A0AA-8696C1EC6D60}">
      <dgm:prSet/>
      <dgm:spPr/>
      <dgm:t>
        <a:bodyPr/>
        <a:lstStyle/>
        <a:p>
          <a:endParaRPr lang="en-US"/>
        </a:p>
      </dgm:t>
    </dgm:pt>
    <dgm:pt modelId="{AE841ADE-A4F8-488B-9264-F3432B230456}">
      <dgm:prSet phldrT="[Text]"/>
      <dgm:spPr>
        <a:solidFill>
          <a:srgbClr val="FF0000"/>
        </a:solidFill>
      </dgm:spPr>
      <dgm:t>
        <a:bodyPr/>
        <a:lstStyle/>
        <a:p>
          <a:r>
            <a:rPr lang="en-US" b="1">
              <a:solidFill>
                <a:srgbClr val="FFFF00"/>
              </a:solidFill>
              <a:latin typeface="Times New Roman" pitchFamily="18" charset="0"/>
              <a:cs typeface="Times New Roman" pitchFamily="18" charset="0"/>
            </a:rPr>
            <a:t>THỜI HẠN</a:t>
          </a:r>
        </a:p>
      </dgm:t>
    </dgm:pt>
    <dgm:pt modelId="{7F3A924A-D33B-4DEB-A65D-E17D15B7F75B}" type="parTrans" cxnId="{CE251AD3-DF54-427D-A090-31D7DCE90349}">
      <dgm:prSet/>
      <dgm:spPr/>
      <dgm:t>
        <a:bodyPr/>
        <a:lstStyle/>
        <a:p>
          <a:endParaRPr lang="en-US"/>
        </a:p>
      </dgm:t>
    </dgm:pt>
    <dgm:pt modelId="{3E2C0B78-1D62-48C8-A6E4-BDE8C7C80A7E}" type="sibTrans" cxnId="{CE251AD3-DF54-427D-A090-31D7DCE90349}">
      <dgm:prSet/>
      <dgm:spPr/>
      <dgm:t>
        <a:bodyPr/>
        <a:lstStyle/>
        <a:p>
          <a:endParaRPr lang="en-US"/>
        </a:p>
      </dgm:t>
    </dgm:pt>
    <dgm:pt modelId="{7376A4CB-8B66-4D0E-96C9-DC32EC05BE1B}">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en-US" sz="3900">
              <a:latin typeface="Times New Roman" pitchFamily="18" charset="0"/>
              <a:cs typeface="Times New Roman" pitchFamily="18" charset="0"/>
            </a:rPr>
            <a:t>06 tháng, kể từ ngày lập văn bản hòa giải thành </a:t>
          </a:r>
          <a:endParaRPr lang="en-US" sz="3900"/>
        </a:p>
      </dgm:t>
    </dgm:pt>
    <dgm:pt modelId="{2B40068C-8BCB-4923-90BE-A67E5225721F}" type="parTrans" cxnId="{F5FB5133-7BAF-4898-827C-3F507788137E}">
      <dgm:prSet/>
      <dgm:spPr/>
      <dgm:t>
        <a:bodyPr/>
        <a:lstStyle/>
        <a:p>
          <a:endParaRPr lang="en-US"/>
        </a:p>
      </dgm:t>
    </dgm:pt>
    <dgm:pt modelId="{1EB7EBC1-B2BE-4DBB-9173-21725490D5DD}" type="sibTrans" cxnId="{F5FB5133-7BAF-4898-827C-3F507788137E}">
      <dgm:prSet/>
      <dgm:spPr/>
      <dgm:t>
        <a:bodyPr/>
        <a:lstStyle/>
        <a:p>
          <a:endParaRPr lang="en-US"/>
        </a:p>
      </dgm:t>
    </dgm:pt>
    <dgm:pt modelId="{09BB5F92-88E8-46A2-8510-5ECDD3DBA6E9}" type="pres">
      <dgm:prSet presAssocID="{C712A0B6-CBB9-4E29-A6A9-A82D78BC3E9D}" presName="Name0" presStyleCnt="0">
        <dgm:presLayoutVars>
          <dgm:dir/>
          <dgm:animLvl val="lvl"/>
          <dgm:resizeHandles val="exact"/>
        </dgm:presLayoutVars>
      </dgm:prSet>
      <dgm:spPr/>
      <dgm:t>
        <a:bodyPr/>
        <a:lstStyle/>
        <a:p>
          <a:endParaRPr lang="en-US"/>
        </a:p>
      </dgm:t>
    </dgm:pt>
    <dgm:pt modelId="{A734B1D8-BB68-42ED-999A-6C98A5F98BC4}" type="pres">
      <dgm:prSet presAssocID="{C712A0B6-CBB9-4E29-A6A9-A82D78BC3E9D}" presName="tSp" presStyleCnt="0"/>
      <dgm:spPr/>
    </dgm:pt>
    <dgm:pt modelId="{16252BC3-E688-459A-A5B4-181100B86244}" type="pres">
      <dgm:prSet presAssocID="{C712A0B6-CBB9-4E29-A6A9-A82D78BC3E9D}" presName="bSp" presStyleCnt="0"/>
      <dgm:spPr/>
    </dgm:pt>
    <dgm:pt modelId="{E65620D8-4517-40B4-84F4-299D91A3E212}" type="pres">
      <dgm:prSet presAssocID="{C712A0B6-CBB9-4E29-A6A9-A82D78BC3E9D}" presName="process" presStyleCnt="0"/>
      <dgm:spPr/>
    </dgm:pt>
    <dgm:pt modelId="{38139645-BE5D-47A9-96D7-F8CC742F26B3}" type="pres">
      <dgm:prSet presAssocID="{6A72555E-BCBB-49BC-B40E-43BC9F544789}" presName="composite1" presStyleCnt="0"/>
      <dgm:spPr/>
    </dgm:pt>
    <dgm:pt modelId="{ABB0F63E-A0F3-418A-B08B-4C1060C4B7FB}" type="pres">
      <dgm:prSet presAssocID="{6A72555E-BCBB-49BC-B40E-43BC9F544789}" presName="dummyNode1" presStyleLbl="node1" presStyleIdx="0" presStyleCnt="2"/>
      <dgm:spPr/>
    </dgm:pt>
    <dgm:pt modelId="{DB01B551-EBF0-4E5C-BE6E-E37BAC7704C8}" type="pres">
      <dgm:prSet presAssocID="{6A72555E-BCBB-49BC-B40E-43BC9F544789}" presName="childNode1" presStyleLbl="bgAcc1" presStyleIdx="0" presStyleCnt="2" custScaleX="125753" custScaleY="176080">
        <dgm:presLayoutVars>
          <dgm:bulletEnabled val="1"/>
        </dgm:presLayoutVars>
      </dgm:prSet>
      <dgm:spPr/>
      <dgm:t>
        <a:bodyPr/>
        <a:lstStyle/>
        <a:p>
          <a:endParaRPr lang="en-US"/>
        </a:p>
      </dgm:t>
    </dgm:pt>
    <dgm:pt modelId="{804F606A-99A8-427E-9249-C177FD818A0D}" type="pres">
      <dgm:prSet presAssocID="{6A72555E-BCBB-49BC-B40E-43BC9F544789}" presName="childNode1tx" presStyleLbl="bgAcc1" presStyleIdx="0" presStyleCnt="2">
        <dgm:presLayoutVars>
          <dgm:bulletEnabled val="1"/>
        </dgm:presLayoutVars>
      </dgm:prSet>
      <dgm:spPr/>
      <dgm:t>
        <a:bodyPr/>
        <a:lstStyle/>
        <a:p>
          <a:endParaRPr lang="en-US"/>
        </a:p>
      </dgm:t>
    </dgm:pt>
    <dgm:pt modelId="{03FF820B-CBE2-4848-8F4E-01F9AECF07E9}" type="pres">
      <dgm:prSet presAssocID="{6A72555E-BCBB-49BC-B40E-43BC9F544789}" presName="parentNode1" presStyleLbl="node1" presStyleIdx="0" presStyleCnt="2" custLinFactNeighborX="-2651" custLinFactNeighborY="63368">
        <dgm:presLayoutVars>
          <dgm:chMax val="1"/>
          <dgm:bulletEnabled val="1"/>
        </dgm:presLayoutVars>
      </dgm:prSet>
      <dgm:spPr/>
      <dgm:t>
        <a:bodyPr/>
        <a:lstStyle/>
        <a:p>
          <a:endParaRPr lang="en-US"/>
        </a:p>
      </dgm:t>
    </dgm:pt>
    <dgm:pt modelId="{0B86E318-6FA1-444B-AF2B-6D2D331DD938}" type="pres">
      <dgm:prSet presAssocID="{6A72555E-BCBB-49BC-B40E-43BC9F544789}" presName="connSite1" presStyleCnt="0"/>
      <dgm:spPr/>
    </dgm:pt>
    <dgm:pt modelId="{C58C2DE4-60AE-4F58-9A9C-2A1BD5FBA621}" type="pres">
      <dgm:prSet presAssocID="{3D34135A-7730-43B4-B905-1F00B55DDE84}" presName="Name9" presStyleLbl="sibTrans2D1" presStyleIdx="0" presStyleCnt="1" custAng="21155110" custScaleX="65501" custLinFactNeighborX="1647" custLinFactNeighborY="-2647"/>
      <dgm:spPr/>
      <dgm:t>
        <a:bodyPr/>
        <a:lstStyle/>
        <a:p>
          <a:endParaRPr lang="en-US"/>
        </a:p>
      </dgm:t>
    </dgm:pt>
    <dgm:pt modelId="{4312EB13-21D0-43AD-A7B6-1340BAB03436}" type="pres">
      <dgm:prSet presAssocID="{AE841ADE-A4F8-488B-9264-F3432B230456}" presName="composite2" presStyleCnt="0"/>
      <dgm:spPr/>
    </dgm:pt>
    <dgm:pt modelId="{C4488A79-CEAF-4D17-85CA-69700B13108A}" type="pres">
      <dgm:prSet presAssocID="{AE841ADE-A4F8-488B-9264-F3432B230456}" presName="dummyNode2" presStyleLbl="node1" presStyleIdx="0" presStyleCnt="2"/>
      <dgm:spPr/>
    </dgm:pt>
    <dgm:pt modelId="{4600782A-750F-48CC-9381-3AD1FE8715FB}" type="pres">
      <dgm:prSet presAssocID="{AE841ADE-A4F8-488B-9264-F3432B230456}" presName="childNode2" presStyleLbl="bgAcc1" presStyleIdx="1" presStyleCnt="2" custScaleX="104412" custScaleY="179584" custLinFactNeighborX="6621" custLinFactNeighborY="4655">
        <dgm:presLayoutVars>
          <dgm:bulletEnabled val="1"/>
        </dgm:presLayoutVars>
      </dgm:prSet>
      <dgm:spPr/>
      <dgm:t>
        <a:bodyPr/>
        <a:lstStyle/>
        <a:p>
          <a:endParaRPr lang="en-US"/>
        </a:p>
      </dgm:t>
    </dgm:pt>
    <dgm:pt modelId="{E9D852BC-8FA6-44A3-A94B-331D4676C8FA}" type="pres">
      <dgm:prSet presAssocID="{AE841ADE-A4F8-488B-9264-F3432B230456}" presName="childNode2tx" presStyleLbl="bgAcc1" presStyleIdx="1" presStyleCnt="2">
        <dgm:presLayoutVars>
          <dgm:bulletEnabled val="1"/>
        </dgm:presLayoutVars>
      </dgm:prSet>
      <dgm:spPr/>
      <dgm:t>
        <a:bodyPr/>
        <a:lstStyle/>
        <a:p>
          <a:endParaRPr lang="en-US"/>
        </a:p>
      </dgm:t>
    </dgm:pt>
    <dgm:pt modelId="{75D3CF44-20BD-463D-8597-EDC7B9F37F86}" type="pres">
      <dgm:prSet presAssocID="{AE841ADE-A4F8-488B-9264-F3432B230456}" presName="parentNode2" presStyleLbl="node1" presStyleIdx="1" presStyleCnt="2" custLinFactNeighborX="6108" custLinFactNeighborY="-58281">
        <dgm:presLayoutVars>
          <dgm:chMax val="0"/>
          <dgm:bulletEnabled val="1"/>
        </dgm:presLayoutVars>
      </dgm:prSet>
      <dgm:spPr/>
      <dgm:t>
        <a:bodyPr/>
        <a:lstStyle/>
        <a:p>
          <a:endParaRPr lang="en-US"/>
        </a:p>
      </dgm:t>
    </dgm:pt>
    <dgm:pt modelId="{3242FA15-BC52-404A-AD47-D8CE9905DA0E}" type="pres">
      <dgm:prSet presAssocID="{AE841ADE-A4F8-488B-9264-F3432B230456}" presName="connSite2" presStyleCnt="0"/>
      <dgm:spPr/>
    </dgm:pt>
  </dgm:ptLst>
  <dgm:cxnLst>
    <dgm:cxn modelId="{D4830699-949F-45C1-BD55-7F2B77D7E6AC}" type="presOf" srcId="{AE841ADE-A4F8-488B-9264-F3432B230456}" destId="{75D3CF44-20BD-463D-8597-EDC7B9F37F86}" srcOrd="0" destOrd="0" presId="urn:microsoft.com/office/officeart/2005/8/layout/hProcess4"/>
    <dgm:cxn modelId="{B21CB178-F93B-43A6-AEDA-11DBAE052FEB}" type="presOf" srcId="{7376A4CB-8B66-4D0E-96C9-DC32EC05BE1B}" destId="{E9D852BC-8FA6-44A3-A94B-331D4676C8FA}" srcOrd="1" destOrd="0" presId="urn:microsoft.com/office/officeart/2005/8/layout/hProcess4"/>
    <dgm:cxn modelId="{369E851B-2BEF-4D7A-B36C-92D3654EB8EA}" type="presOf" srcId="{C712A0B6-CBB9-4E29-A6A9-A82D78BC3E9D}" destId="{09BB5F92-88E8-46A2-8510-5ECDD3DBA6E9}" srcOrd="0" destOrd="0" presId="urn:microsoft.com/office/officeart/2005/8/layout/hProcess4"/>
    <dgm:cxn modelId="{F5FB5133-7BAF-4898-827C-3F507788137E}" srcId="{AE841ADE-A4F8-488B-9264-F3432B230456}" destId="{7376A4CB-8B66-4D0E-96C9-DC32EC05BE1B}" srcOrd="0" destOrd="0" parTransId="{2B40068C-8BCB-4923-90BE-A67E5225721F}" sibTransId="{1EB7EBC1-B2BE-4DBB-9173-21725490D5DD}"/>
    <dgm:cxn modelId="{9B30C851-EB9C-4FDC-8087-5284B2DA2A80}" type="presOf" srcId="{13E6A5D6-03F4-49C5-AB79-9C309E5641FD}" destId="{804F606A-99A8-427E-9249-C177FD818A0D}" srcOrd="1" destOrd="0" presId="urn:microsoft.com/office/officeart/2005/8/layout/hProcess4"/>
    <dgm:cxn modelId="{497ECAF0-8600-4610-BC76-9890DBA47D84}" type="presOf" srcId="{6A72555E-BCBB-49BC-B40E-43BC9F544789}" destId="{03FF820B-CBE2-4848-8F4E-01F9AECF07E9}" srcOrd="0" destOrd="0" presId="urn:microsoft.com/office/officeart/2005/8/layout/hProcess4"/>
    <dgm:cxn modelId="{F75737AC-6901-4F16-8967-6FDFFE6D2B67}" type="presOf" srcId="{7376A4CB-8B66-4D0E-96C9-DC32EC05BE1B}" destId="{4600782A-750F-48CC-9381-3AD1FE8715FB}" srcOrd="0" destOrd="0" presId="urn:microsoft.com/office/officeart/2005/8/layout/hProcess4"/>
    <dgm:cxn modelId="{4D343A78-9C75-41D9-9268-7215C2A98235}" type="presOf" srcId="{13E6A5D6-03F4-49C5-AB79-9C309E5641FD}" destId="{DB01B551-EBF0-4E5C-BE6E-E37BAC7704C8}" srcOrd="0" destOrd="0" presId="urn:microsoft.com/office/officeart/2005/8/layout/hProcess4"/>
    <dgm:cxn modelId="{AEA184B3-E9DE-414E-AF5B-414FD823BB58}" type="presOf" srcId="{3D34135A-7730-43B4-B905-1F00B55DDE84}" destId="{C58C2DE4-60AE-4F58-9A9C-2A1BD5FBA621}" srcOrd="0" destOrd="0" presId="urn:microsoft.com/office/officeart/2005/8/layout/hProcess4"/>
    <dgm:cxn modelId="{C32514BF-71D4-40ED-A0AA-8696C1EC6D60}" srcId="{6A72555E-BCBB-49BC-B40E-43BC9F544789}" destId="{13E6A5D6-03F4-49C5-AB79-9C309E5641FD}" srcOrd="0" destOrd="0" parTransId="{AC42E377-7229-4318-950D-9BCE7D2B3D39}" sibTransId="{371F9258-1A6D-4538-8A23-911156A86B2A}"/>
    <dgm:cxn modelId="{84759106-6480-4CDD-BAC9-8FF4CCE8D775}" srcId="{C712A0B6-CBB9-4E29-A6A9-A82D78BC3E9D}" destId="{6A72555E-BCBB-49BC-B40E-43BC9F544789}" srcOrd="0" destOrd="0" parTransId="{5350CC47-A2F8-4718-8758-350BADF719BD}" sibTransId="{3D34135A-7730-43B4-B905-1F00B55DDE84}"/>
    <dgm:cxn modelId="{CE251AD3-DF54-427D-A090-31D7DCE90349}" srcId="{C712A0B6-CBB9-4E29-A6A9-A82D78BC3E9D}" destId="{AE841ADE-A4F8-488B-9264-F3432B230456}" srcOrd="1" destOrd="0" parTransId="{7F3A924A-D33B-4DEB-A65D-E17D15B7F75B}" sibTransId="{3E2C0B78-1D62-48C8-A6E4-BDE8C7C80A7E}"/>
    <dgm:cxn modelId="{781448C0-2B57-4DE8-9064-39BA0461D6C7}" type="presParOf" srcId="{09BB5F92-88E8-46A2-8510-5ECDD3DBA6E9}" destId="{A734B1D8-BB68-42ED-999A-6C98A5F98BC4}" srcOrd="0" destOrd="0" presId="urn:microsoft.com/office/officeart/2005/8/layout/hProcess4"/>
    <dgm:cxn modelId="{14B0EC72-A3A5-4E24-9C08-B88B69A2E558}" type="presParOf" srcId="{09BB5F92-88E8-46A2-8510-5ECDD3DBA6E9}" destId="{16252BC3-E688-459A-A5B4-181100B86244}" srcOrd="1" destOrd="0" presId="urn:microsoft.com/office/officeart/2005/8/layout/hProcess4"/>
    <dgm:cxn modelId="{69F88E81-9D23-48CD-8833-B0E66F90765E}" type="presParOf" srcId="{09BB5F92-88E8-46A2-8510-5ECDD3DBA6E9}" destId="{E65620D8-4517-40B4-84F4-299D91A3E212}" srcOrd="2" destOrd="0" presId="urn:microsoft.com/office/officeart/2005/8/layout/hProcess4"/>
    <dgm:cxn modelId="{DB0AFEFE-CB83-49A6-82EA-5CECF3F67C33}" type="presParOf" srcId="{E65620D8-4517-40B4-84F4-299D91A3E212}" destId="{38139645-BE5D-47A9-96D7-F8CC742F26B3}" srcOrd="0" destOrd="0" presId="urn:microsoft.com/office/officeart/2005/8/layout/hProcess4"/>
    <dgm:cxn modelId="{62BAC1C9-FD49-4C04-AD8E-A2B34AD80462}" type="presParOf" srcId="{38139645-BE5D-47A9-96D7-F8CC742F26B3}" destId="{ABB0F63E-A0F3-418A-B08B-4C1060C4B7FB}" srcOrd="0" destOrd="0" presId="urn:microsoft.com/office/officeart/2005/8/layout/hProcess4"/>
    <dgm:cxn modelId="{5C0C63B3-66BC-4D7B-A68A-44FB8FA9E970}" type="presParOf" srcId="{38139645-BE5D-47A9-96D7-F8CC742F26B3}" destId="{DB01B551-EBF0-4E5C-BE6E-E37BAC7704C8}" srcOrd="1" destOrd="0" presId="urn:microsoft.com/office/officeart/2005/8/layout/hProcess4"/>
    <dgm:cxn modelId="{0E92A031-8457-4A01-89DC-A77E36757340}" type="presParOf" srcId="{38139645-BE5D-47A9-96D7-F8CC742F26B3}" destId="{804F606A-99A8-427E-9249-C177FD818A0D}" srcOrd="2" destOrd="0" presId="urn:microsoft.com/office/officeart/2005/8/layout/hProcess4"/>
    <dgm:cxn modelId="{DE60D31E-E3A1-4155-B0D3-D0823891B0A6}" type="presParOf" srcId="{38139645-BE5D-47A9-96D7-F8CC742F26B3}" destId="{03FF820B-CBE2-4848-8F4E-01F9AECF07E9}" srcOrd="3" destOrd="0" presId="urn:microsoft.com/office/officeart/2005/8/layout/hProcess4"/>
    <dgm:cxn modelId="{B6EFA188-521F-439C-A1A9-AFAD2A68A47D}" type="presParOf" srcId="{38139645-BE5D-47A9-96D7-F8CC742F26B3}" destId="{0B86E318-6FA1-444B-AF2B-6D2D331DD938}" srcOrd="4" destOrd="0" presId="urn:microsoft.com/office/officeart/2005/8/layout/hProcess4"/>
    <dgm:cxn modelId="{BFCEC449-4EF6-465A-A9DA-B161C7FCE2A4}" type="presParOf" srcId="{E65620D8-4517-40B4-84F4-299D91A3E212}" destId="{C58C2DE4-60AE-4F58-9A9C-2A1BD5FBA621}" srcOrd="1" destOrd="0" presId="urn:microsoft.com/office/officeart/2005/8/layout/hProcess4"/>
    <dgm:cxn modelId="{0D8BFFC1-2511-4E61-93F7-7D27DA208D34}" type="presParOf" srcId="{E65620D8-4517-40B4-84F4-299D91A3E212}" destId="{4312EB13-21D0-43AD-A7B6-1340BAB03436}" srcOrd="2" destOrd="0" presId="urn:microsoft.com/office/officeart/2005/8/layout/hProcess4"/>
    <dgm:cxn modelId="{A33473F9-372C-4FCB-BC26-D2F8EA590D34}" type="presParOf" srcId="{4312EB13-21D0-43AD-A7B6-1340BAB03436}" destId="{C4488A79-CEAF-4D17-85CA-69700B13108A}" srcOrd="0" destOrd="0" presId="urn:microsoft.com/office/officeart/2005/8/layout/hProcess4"/>
    <dgm:cxn modelId="{B52515B2-5946-46A4-9707-ED7DFCFB59A7}" type="presParOf" srcId="{4312EB13-21D0-43AD-A7B6-1340BAB03436}" destId="{4600782A-750F-48CC-9381-3AD1FE8715FB}" srcOrd="1" destOrd="0" presId="urn:microsoft.com/office/officeart/2005/8/layout/hProcess4"/>
    <dgm:cxn modelId="{3D24AB42-6529-443E-BE14-26C769F8D9FB}" type="presParOf" srcId="{4312EB13-21D0-43AD-A7B6-1340BAB03436}" destId="{E9D852BC-8FA6-44A3-A94B-331D4676C8FA}" srcOrd="2" destOrd="0" presId="urn:microsoft.com/office/officeart/2005/8/layout/hProcess4"/>
    <dgm:cxn modelId="{93FA6AB9-D3D6-469B-AE55-156461FF94D6}" type="presParOf" srcId="{4312EB13-21D0-43AD-A7B6-1340BAB03436}" destId="{75D3CF44-20BD-463D-8597-EDC7B9F37F86}" srcOrd="3" destOrd="0" presId="urn:microsoft.com/office/officeart/2005/8/layout/hProcess4"/>
    <dgm:cxn modelId="{963F1AEA-D17B-4C32-9D06-29C9E834FF8A}" type="presParOf" srcId="{4312EB13-21D0-43AD-A7B6-1340BAB03436}" destId="{3242FA15-BC52-404A-AD47-D8CE9905DA0E}" srcOrd="4" destOrd="0" presId="urn:microsoft.com/office/officeart/2005/8/layout/h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6742CAC-675F-458A-90C8-9EAB8C28AED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EBB68EA7-C90F-45F3-A30F-532516BCBFFC}">
      <dgm:prSet custT="1"/>
      <dgm:spPr>
        <a:solidFill>
          <a:srgbClr val="00B0F0"/>
        </a:solidFill>
      </dgm:spPr>
      <dgm:t>
        <a:bodyPr/>
        <a:lstStyle/>
        <a:p>
          <a:pPr algn="ctr" rtl="0"/>
          <a:r>
            <a:rPr lang="en-ZA" sz="3900" b="1">
              <a:solidFill>
                <a:srgbClr val="FF0000"/>
              </a:solidFill>
              <a:latin typeface="Times New Roman" pitchFamily="18" charset="0"/>
              <a:cs typeface="Times New Roman" pitchFamily="18" charset="0"/>
            </a:rPr>
            <a:t>5. HỒ SƠ ĐỀ NGHỊ CÔNG NHẬN</a:t>
          </a:r>
          <a:endParaRPr lang="en-ZA" sz="3900" b="1" dirty="0">
            <a:solidFill>
              <a:srgbClr val="FF0000"/>
            </a:solidFill>
            <a:latin typeface="Times New Roman" pitchFamily="18" charset="0"/>
            <a:cs typeface="Times New Roman" pitchFamily="18" charset="0"/>
          </a:endParaRPr>
        </a:p>
      </dgm:t>
    </dgm:pt>
    <dgm:pt modelId="{699CB1CC-37CE-43C6-BCC2-D54FD7DCE07C}" type="parTrans" cxnId="{28996BC0-3BFC-4D4F-B47E-2CA38709BE3F}">
      <dgm:prSet/>
      <dgm:spPr/>
      <dgm:t>
        <a:bodyPr/>
        <a:lstStyle/>
        <a:p>
          <a:endParaRPr lang="en-ZA"/>
        </a:p>
      </dgm:t>
    </dgm:pt>
    <dgm:pt modelId="{86E66BEE-75DF-4AA7-87DB-12C10E30A095}" type="sibTrans" cxnId="{28996BC0-3BFC-4D4F-B47E-2CA38709BE3F}">
      <dgm:prSet/>
      <dgm:spPr/>
      <dgm:t>
        <a:bodyPr/>
        <a:lstStyle/>
        <a:p>
          <a:endParaRPr lang="en-ZA"/>
        </a:p>
      </dgm:t>
    </dgm:pt>
    <dgm:pt modelId="{B3B4231D-5ED6-49B5-806D-AAE39CDB5753}" type="pres">
      <dgm:prSet presAssocID="{56742CAC-675F-458A-90C8-9EAB8C28AED4}" presName="linear" presStyleCnt="0">
        <dgm:presLayoutVars>
          <dgm:animLvl val="lvl"/>
          <dgm:resizeHandles val="exact"/>
        </dgm:presLayoutVars>
      </dgm:prSet>
      <dgm:spPr/>
      <dgm:t>
        <a:bodyPr/>
        <a:lstStyle/>
        <a:p>
          <a:endParaRPr lang="en-US"/>
        </a:p>
      </dgm:t>
    </dgm:pt>
    <dgm:pt modelId="{F574E9FA-E1A3-474F-81C2-587E3423351D}" type="pres">
      <dgm:prSet presAssocID="{EBB68EA7-C90F-45F3-A30F-532516BCBFFC}" presName="parentText" presStyleLbl="node1" presStyleIdx="0" presStyleCnt="1" custScaleX="96610" custScaleY="287336" custLinFactY="34755" custLinFactNeighborY="100000">
        <dgm:presLayoutVars>
          <dgm:chMax val="0"/>
          <dgm:bulletEnabled val="1"/>
        </dgm:presLayoutVars>
      </dgm:prSet>
      <dgm:spPr/>
      <dgm:t>
        <a:bodyPr/>
        <a:lstStyle/>
        <a:p>
          <a:endParaRPr lang="en-US"/>
        </a:p>
      </dgm:t>
    </dgm:pt>
  </dgm:ptLst>
  <dgm:cxnLst>
    <dgm:cxn modelId="{28996BC0-3BFC-4D4F-B47E-2CA38709BE3F}" srcId="{56742CAC-675F-458A-90C8-9EAB8C28AED4}" destId="{EBB68EA7-C90F-45F3-A30F-532516BCBFFC}" srcOrd="0" destOrd="0" parTransId="{699CB1CC-37CE-43C6-BCC2-D54FD7DCE07C}" sibTransId="{86E66BEE-75DF-4AA7-87DB-12C10E30A095}"/>
    <dgm:cxn modelId="{C23A1CA0-08FC-49C6-965F-E654E69D9A18}" type="presOf" srcId="{56742CAC-675F-458A-90C8-9EAB8C28AED4}" destId="{B3B4231D-5ED6-49B5-806D-AAE39CDB5753}" srcOrd="0" destOrd="0" presId="urn:microsoft.com/office/officeart/2005/8/layout/vList2"/>
    <dgm:cxn modelId="{AAA82BAD-CA1C-4891-B849-F737C68D0AD0}" type="presOf" srcId="{EBB68EA7-C90F-45F3-A30F-532516BCBFFC}" destId="{F574E9FA-E1A3-474F-81C2-587E3423351D}" srcOrd="0" destOrd="0" presId="urn:microsoft.com/office/officeart/2005/8/layout/vList2"/>
    <dgm:cxn modelId="{555C0295-53D3-4737-B2D8-DA0BAE32FF0C}" type="presParOf" srcId="{B3B4231D-5ED6-49B5-806D-AAE39CDB5753}" destId="{F574E9FA-E1A3-474F-81C2-587E342335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B2EB8F0-9AD9-4EBD-9428-E86D442581B4}"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762BD1F3-A988-42E1-B2A8-4E1E18CF4B74}">
      <dgm:prSet phldrT="[Text]"/>
      <dgm:spPr/>
      <dgm:t>
        <a:bodyPr/>
        <a:lstStyle/>
        <a:p>
          <a:endParaRPr lang="en-US"/>
        </a:p>
      </dgm:t>
    </dgm:pt>
    <dgm:pt modelId="{95E87E55-25D6-4AD2-A5D6-635E00DB1442}" type="parTrans" cxnId="{321DA3AA-82B9-41C6-A9B6-64F445E388EF}">
      <dgm:prSet/>
      <dgm:spPr/>
      <dgm:t>
        <a:bodyPr/>
        <a:lstStyle/>
        <a:p>
          <a:endParaRPr lang="en-US"/>
        </a:p>
      </dgm:t>
    </dgm:pt>
    <dgm:pt modelId="{38E4A962-A6A5-4B28-8C85-ABB8568A21A3}" type="sibTrans" cxnId="{321DA3AA-82B9-41C6-A9B6-64F445E388EF}">
      <dgm:prSet/>
      <dgm:spPr/>
      <dgm:t>
        <a:bodyPr/>
        <a:lstStyle/>
        <a:p>
          <a:endParaRPr lang="en-US"/>
        </a:p>
      </dgm:t>
    </dgm:pt>
    <dgm:pt modelId="{3C35EB74-DCB0-4C4E-9395-63FB3787BC1B}">
      <dgm:prSet phldrT="[Text]" custT="1"/>
      <dgm:spPr>
        <a:solidFill>
          <a:schemeClr val="accent3">
            <a:lumMod val="40000"/>
            <a:lumOff val="60000"/>
          </a:schemeClr>
        </a:solidFill>
      </dgm:spPr>
      <dgm:t>
        <a:bodyPr/>
        <a:lstStyle/>
        <a:p>
          <a:r>
            <a:rPr lang="en-ZA" sz="4500" b="1" dirty="0">
              <a:solidFill>
                <a:schemeClr val="tx1"/>
              </a:solidFill>
              <a:latin typeface="Times New Roman" pitchFamily="18" charset="0"/>
              <a:cs typeface="Times New Roman" pitchFamily="18" charset="0"/>
            </a:rPr>
            <a:t>Đơn yêu cầu công nhận kết quả hòa giải thành ở cơ sở</a:t>
          </a:r>
          <a:endParaRPr lang="en-US" sz="4500" b="1" dirty="0">
            <a:solidFill>
              <a:schemeClr val="tx1"/>
            </a:solidFill>
          </a:endParaRPr>
        </a:p>
      </dgm:t>
    </dgm:pt>
    <dgm:pt modelId="{26A976C3-CF52-4561-A137-FCBF9A4FE8B2}" type="sibTrans" cxnId="{7D711E41-9661-4980-972D-79576C67BB20}">
      <dgm:prSet/>
      <dgm:spPr/>
      <dgm:t>
        <a:bodyPr/>
        <a:lstStyle/>
        <a:p>
          <a:endParaRPr lang="en-US"/>
        </a:p>
      </dgm:t>
    </dgm:pt>
    <dgm:pt modelId="{8B2DE59C-0D1E-4598-AD24-A8108C1D2044}" type="parTrans" cxnId="{7D711E41-9661-4980-972D-79576C67BB20}">
      <dgm:prSet/>
      <dgm:spPr/>
      <dgm:t>
        <a:bodyPr/>
        <a:lstStyle/>
        <a:p>
          <a:endParaRPr lang="en-US"/>
        </a:p>
      </dgm:t>
    </dgm:pt>
    <dgm:pt modelId="{DBABF24A-5D20-41B8-9513-A52F2A7CC419}">
      <dgm:prSet custT="1"/>
      <dgm:spPr>
        <a:solidFill>
          <a:schemeClr val="accent3">
            <a:lumMod val="40000"/>
            <a:lumOff val="60000"/>
          </a:schemeClr>
        </a:solidFill>
      </dgm:spPr>
      <dgm:t>
        <a:bodyPr/>
        <a:lstStyle/>
        <a:p>
          <a:r>
            <a:rPr lang="en-ZA" sz="4500" b="1">
              <a:solidFill>
                <a:schemeClr val="tx1"/>
              </a:solidFill>
              <a:latin typeface="Times New Roman" pitchFamily="18" charset="0"/>
              <a:cs typeface="Times New Roman" pitchFamily="18" charset="0"/>
            </a:rPr>
            <a:t>Biên bản hòa giải thành ở cơ sở</a:t>
          </a:r>
          <a:endParaRPr lang="en-US" sz="4500" b="1">
            <a:solidFill>
              <a:schemeClr val="tx1"/>
            </a:solidFill>
          </a:endParaRPr>
        </a:p>
      </dgm:t>
    </dgm:pt>
    <dgm:pt modelId="{5A067323-B9D7-49A1-BE35-307B3263F27A}" type="parTrans" cxnId="{F555043E-6718-401E-920C-60FD3D65603B}">
      <dgm:prSet/>
      <dgm:spPr/>
      <dgm:t>
        <a:bodyPr/>
        <a:lstStyle/>
        <a:p>
          <a:endParaRPr lang="en-US"/>
        </a:p>
      </dgm:t>
    </dgm:pt>
    <dgm:pt modelId="{C58A079D-D371-4946-8878-7CDD4E652D4A}" type="sibTrans" cxnId="{F555043E-6718-401E-920C-60FD3D65603B}">
      <dgm:prSet/>
      <dgm:spPr/>
      <dgm:t>
        <a:bodyPr/>
        <a:lstStyle/>
        <a:p>
          <a:endParaRPr lang="en-US"/>
        </a:p>
      </dgm:t>
    </dgm:pt>
    <dgm:pt modelId="{65373B93-7264-4FE2-8AAE-E144D7A77482}" type="pres">
      <dgm:prSet presAssocID="{FB2EB8F0-9AD9-4EBD-9428-E86D442581B4}" presName="Name0" presStyleCnt="0">
        <dgm:presLayoutVars>
          <dgm:chMax/>
          <dgm:chPref/>
          <dgm:dir/>
        </dgm:presLayoutVars>
      </dgm:prSet>
      <dgm:spPr/>
      <dgm:t>
        <a:bodyPr/>
        <a:lstStyle/>
        <a:p>
          <a:endParaRPr lang="en-US"/>
        </a:p>
      </dgm:t>
    </dgm:pt>
    <dgm:pt modelId="{6FBB2E47-BEE8-49E0-AA16-6BE0C1B3588C}" type="pres">
      <dgm:prSet presAssocID="{762BD1F3-A988-42E1-B2A8-4E1E18CF4B74}" presName="parenttextcomposite" presStyleCnt="0"/>
      <dgm:spPr/>
    </dgm:pt>
    <dgm:pt modelId="{CDA671F1-E0A7-4A1F-A021-A70EDA44F195}" type="pres">
      <dgm:prSet presAssocID="{762BD1F3-A988-42E1-B2A8-4E1E18CF4B74}" presName="parenttext" presStyleLbl="revTx" presStyleIdx="0" presStyleCnt="3">
        <dgm:presLayoutVars>
          <dgm:chMax/>
          <dgm:chPref val="2"/>
          <dgm:bulletEnabled val="1"/>
        </dgm:presLayoutVars>
      </dgm:prSet>
      <dgm:spPr/>
      <dgm:t>
        <a:bodyPr/>
        <a:lstStyle/>
        <a:p>
          <a:endParaRPr lang="en-US"/>
        </a:p>
      </dgm:t>
    </dgm:pt>
    <dgm:pt modelId="{40273C3E-169E-4B71-9A6C-A943B0916E0A}" type="pres">
      <dgm:prSet presAssocID="{762BD1F3-A988-42E1-B2A8-4E1E18CF4B74}" presName="parallelogramComposite" presStyleCnt="0"/>
      <dgm:spPr/>
    </dgm:pt>
    <dgm:pt modelId="{0FD12D50-FC83-448F-8B31-45E31F5C0574}" type="pres">
      <dgm:prSet presAssocID="{762BD1F3-A988-42E1-B2A8-4E1E18CF4B74}" presName="parallelogram1" presStyleLbl="alignNode1" presStyleIdx="0" presStyleCnt="21"/>
      <dgm:spPr/>
    </dgm:pt>
    <dgm:pt modelId="{CF3ADEEC-980F-4A02-AA77-31517D982792}" type="pres">
      <dgm:prSet presAssocID="{762BD1F3-A988-42E1-B2A8-4E1E18CF4B74}" presName="parallelogram2" presStyleLbl="alignNode1" presStyleIdx="1" presStyleCnt="21"/>
      <dgm:spPr/>
    </dgm:pt>
    <dgm:pt modelId="{29F3CFF7-AA24-45BD-BC7F-922482FE1145}" type="pres">
      <dgm:prSet presAssocID="{762BD1F3-A988-42E1-B2A8-4E1E18CF4B74}" presName="parallelogram3" presStyleLbl="alignNode1" presStyleIdx="2" presStyleCnt="21"/>
      <dgm:spPr/>
    </dgm:pt>
    <dgm:pt modelId="{6C53EEC8-0EA9-4C7B-A501-BC5516E60909}" type="pres">
      <dgm:prSet presAssocID="{762BD1F3-A988-42E1-B2A8-4E1E18CF4B74}" presName="parallelogram4" presStyleLbl="alignNode1" presStyleIdx="3" presStyleCnt="21"/>
      <dgm:spPr/>
    </dgm:pt>
    <dgm:pt modelId="{D1F6B6F4-DC84-423F-97A8-4F62239AB63B}" type="pres">
      <dgm:prSet presAssocID="{762BD1F3-A988-42E1-B2A8-4E1E18CF4B74}" presName="parallelogram5" presStyleLbl="alignNode1" presStyleIdx="4" presStyleCnt="21"/>
      <dgm:spPr/>
    </dgm:pt>
    <dgm:pt modelId="{8E3F7221-BE51-4B70-97DC-EC2F846BA879}" type="pres">
      <dgm:prSet presAssocID="{762BD1F3-A988-42E1-B2A8-4E1E18CF4B74}" presName="parallelogram6" presStyleLbl="alignNode1" presStyleIdx="5" presStyleCnt="21"/>
      <dgm:spPr/>
    </dgm:pt>
    <dgm:pt modelId="{63096FF9-05AC-4E21-A78C-2150D4D94A50}" type="pres">
      <dgm:prSet presAssocID="{762BD1F3-A988-42E1-B2A8-4E1E18CF4B74}" presName="parallelogram7" presStyleLbl="alignNode1" presStyleIdx="6" presStyleCnt="21"/>
      <dgm:spPr/>
    </dgm:pt>
    <dgm:pt modelId="{E3659B44-0489-4B9D-97A5-462FADA06203}" type="pres">
      <dgm:prSet presAssocID="{38E4A962-A6A5-4B28-8C85-ABB8568A21A3}" presName="sibTrans" presStyleCnt="0"/>
      <dgm:spPr/>
    </dgm:pt>
    <dgm:pt modelId="{D9D88F58-F456-4ECB-93E7-804F6D7D0D6C}" type="pres">
      <dgm:prSet presAssocID="{3C35EB74-DCB0-4C4E-9395-63FB3787BC1B}" presName="parenttextcomposite" presStyleCnt="0"/>
      <dgm:spPr/>
    </dgm:pt>
    <dgm:pt modelId="{233C4465-0B5F-4C15-B0E4-CB7F4D58CC04}" type="pres">
      <dgm:prSet presAssocID="{3C35EB74-DCB0-4C4E-9395-63FB3787BC1B}" presName="parenttext" presStyleLbl="revTx" presStyleIdx="1" presStyleCnt="3" custScaleX="110041" custScaleY="291647">
        <dgm:presLayoutVars>
          <dgm:chMax/>
          <dgm:chPref val="2"/>
          <dgm:bulletEnabled val="1"/>
        </dgm:presLayoutVars>
      </dgm:prSet>
      <dgm:spPr/>
      <dgm:t>
        <a:bodyPr/>
        <a:lstStyle/>
        <a:p>
          <a:endParaRPr lang="en-US"/>
        </a:p>
      </dgm:t>
    </dgm:pt>
    <dgm:pt modelId="{3CC89375-DFC6-4B2E-BEAD-69DDEC6963B7}" type="pres">
      <dgm:prSet presAssocID="{3C35EB74-DCB0-4C4E-9395-63FB3787BC1B}" presName="parallelogramComposite" presStyleCnt="0"/>
      <dgm:spPr/>
    </dgm:pt>
    <dgm:pt modelId="{A9875D8F-0327-4C9C-909F-C29FE9FD2B1B}" type="pres">
      <dgm:prSet presAssocID="{3C35EB74-DCB0-4C4E-9395-63FB3787BC1B}" presName="parallelogram1" presStyleLbl="alignNode1" presStyleIdx="7" presStyleCnt="21"/>
      <dgm:spPr/>
    </dgm:pt>
    <dgm:pt modelId="{72AC4E61-8393-46AA-8B4C-00058CBA6BC0}" type="pres">
      <dgm:prSet presAssocID="{3C35EB74-DCB0-4C4E-9395-63FB3787BC1B}" presName="parallelogram2" presStyleLbl="alignNode1" presStyleIdx="8" presStyleCnt="21"/>
      <dgm:spPr/>
    </dgm:pt>
    <dgm:pt modelId="{51C4AD5B-40FB-4DDD-B149-5987C837EF47}" type="pres">
      <dgm:prSet presAssocID="{3C35EB74-DCB0-4C4E-9395-63FB3787BC1B}" presName="parallelogram3" presStyleLbl="alignNode1" presStyleIdx="9" presStyleCnt="21"/>
      <dgm:spPr/>
    </dgm:pt>
    <dgm:pt modelId="{CD6C18A0-F853-43AC-85F9-074A8AF4E6DD}" type="pres">
      <dgm:prSet presAssocID="{3C35EB74-DCB0-4C4E-9395-63FB3787BC1B}" presName="parallelogram4" presStyleLbl="alignNode1" presStyleIdx="10" presStyleCnt="21"/>
      <dgm:spPr/>
    </dgm:pt>
    <dgm:pt modelId="{398047CC-04EA-4DC6-9301-60F74545FD82}" type="pres">
      <dgm:prSet presAssocID="{3C35EB74-DCB0-4C4E-9395-63FB3787BC1B}" presName="parallelogram5" presStyleLbl="alignNode1" presStyleIdx="11" presStyleCnt="21"/>
      <dgm:spPr/>
    </dgm:pt>
    <dgm:pt modelId="{A3FC83FA-09B8-4836-B0B4-7EEA19E66ADC}" type="pres">
      <dgm:prSet presAssocID="{3C35EB74-DCB0-4C4E-9395-63FB3787BC1B}" presName="parallelogram6" presStyleLbl="alignNode1" presStyleIdx="12" presStyleCnt="21"/>
      <dgm:spPr/>
    </dgm:pt>
    <dgm:pt modelId="{976CA1BB-9AF3-4980-97EB-6EE8597D0512}" type="pres">
      <dgm:prSet presAssocID="{3C35EB74-DCB0-4C4E-9395-63FB3787BC1B}" presName="parallelogram7" presStyleLbl="alignNode1" presStyleIdx="13" presStyleCnt="21"/>
      <dgm:spPr/>
    </dgm:pt>
    <dgm:pt modelId="{05089C95-DECE-4223-BE0A-3A22CDAE0666}" type="pres">
      <dgm:prSet presAssocID="{26A976C3-CF52-4561-A137-FCBF9A4FE8B2}" presName="sibTrans" presStyleCnt="0"/>
      <dgm:spPr/>
    </dgm:pt>
    <dgm:pt modelId="{E41D63B1-CFF9-4420-BDE4-723623C498F5}" type="pres">
      <dgm:prSet presAssocID="{DBABF24A-5D20-41B8-9513-A52F2A7CC419}" presName="parenttextcomposite" presStyleCnt="0"/>
      <dgm:spPr/>
    </dgm:pt>
    <dgm:pt modelId="{C55E53F6-7B4C-45F7-934C-C664E6EB67B8}" type="pres">
      <dgm:prSet presAssocID="{DBABF24A-5D20-41B8-9513-A52F2A7CC419}" presName="parenttext" presStyleLbl="revTx" presStyleIdx="2" presStyleCnt="3" custScaleX="110041" custScaleY="297241">
        <dgm:presLayoutVars>
          <dgm:chMax/>
          <dgm:chPref val="2"/>
          <dgm:bulletEnabled val="1"/>
        </dgm:presLayoutVars>
      </dgm:prSet>
      <dgm:spPr/>
      <dgm:t>
        <a:bodyPr/>
        <a:lstStyle/>
        <a:p>
          <a:endParaRPr lang="en-US"/>
        </a:p>
      </dgm:t>
    </dgm:pt>
    <dgm:pt modelId="{5CDA3A47-B1BB-41A3-98B9-9A43210C945E}" type="pres">
      <dgm:prSet presAssocID="{DBABF24A-5D20-41B8-9513-A52F2A7CC419}" presName="parallelogramComposite" presStyleCnt="0"/>
      <dgm:spPr/>
    </dgm:pt>
    <dgm:pt modelId="{8D46B537-A4C2-4514-9EB8-3F6C5E67C7B8}" type="pres">
      <dgm:prSet presAssocID="{DBABF24A-5D20-41B8-9513-A52F2A7CC419}" presName="parallelogram1" presStyleLbl="alignNode1" presStyleIdx="14" presStyleCnt="21"/>
      <dgm:spPr/>
    </dgm:pt>
    <dgm:pt modelId="{BFCCF9DF-37CF-43AD-9642-47B08D76FB31}" type="pres">
      <dgm:prSet presAssocID="{DBABF24A-5D20-41B8-9513-A52F2A7CC419}" presName="parallelogram2" presStyleLbl="alignNode1" presStyleIdx="15" presStyleCnt="21"/>
      <dgm:spPr/>
    </dgm:pt>
    <dgm:pt modelId="{056451D6-5854-4C89-98D4-37439C96CD49}" type="pres">
      <dgm:prSet presAssocID="{DBABF24A-5D20-41B8-9513-A52F2A7CC419}" presName="parallelogram3" presStyleLbl="alignNode1" presStyleIdx="16" presStyleCnt="21"/>
      <dgm:spPr/>
    </dgm:pt>
    <dgm:pt modelId="{4A7D1C29-2A41-4E11-886E-109CBC0CE3B0}" type="pres">
      <dgm:prSet presAssocID="{DBABF24A-5D20-41B8-9513-A52F2A7CC419}" presName="parallelogram4" presStyleLbl="alignNode1" presStyleIdx="17" presStyleCnt="21"/>
      <dgm:spPr/>
    </dgm:pt>
    <dgm:pt modelId="{B1ADE17B-983B-492D-82D4-51554FFB3201}" type="pres">
      <dgm:prSet presAssocID="{DBABF24A-5D20-41B8-9513-A52F2A7CC419}" presName="parallelogram5" presStyleLbl="alignNode1" presStyleIdx="18" presStyleCnt="21"/>
      <dgm:spPr/>
    </dgm:pt>
    <dgm:pt modelId="{FD6EA5B7-C398-4440-AD98-FC22D788E5A0}" type="pres">
      <dgm:prSet presAssocID="{DBABF24A-5D20-41B8-9513-A52F2A7CC419}" presName="parallelogram6" presStyleLbl="alignNode1" presStyleIdx="19" presStyleCnt="21"/>
      <dgm:spPr/>
    </dgm:pt>
    <dgm:pt modelId="{967C7D8A-AC67-4ABC-A6CC-1915C8B0FE56}" type="pres">
      <dgm:prSet presAssocID="{DBABF24A-5D20-41B8-9513-A52F2A7CC419}" presName="parallelogram7" presStyleLbl="alignNode1" presStyleIdx="20" presStyleCnt="21"/>
      <dgm:spPr/>
    </dgm:pt>
  </dgm:ptLst>
  <dgm:cxnLst>
    <dgm:cxn modelId="{321DA3AA-82B9-41C6-A9B6-64F445E388EF}" srcId="{FB2EB8F0-9AD9-4EBD-9428-E86D442581B4}" destId="{762BD1F3-A988-42E1-B2A8-4E1E18CF4B74}" srcOrd="0" destOrd="0" parTransId="{95E87E55-25D6-4AD2-A5D6-635E00DB1442}" sibTransId="{38E4A962-A6A5-4B28-8C85-ABB8568A21A3}"/>
    <dgm:cxn modelId="{FB9F15F4-2AF4-4C93-B905-4906A463BAC6}" type="presOf" srcId="{DBABF24A-5D20-41B8-9513-A52F2A7CC419}" destId="{C55E53F6-7B4C-45F7-934C-C664E6EB67B8}" srcOrd="0" destOrd="0" presId="urn:microsoft.com/office/officeart/2008/layout/VerticalAccentList"/>
    <dgm:cxn modelId="{7D711E41-9661-4980-972D-79576C67BB20}" srcId="{FB2EB8F0-9AD9-4EBD-9428-E86D442581B4}" destId="{3C35EB74-DCB0-4C4E-9395-63FB3787BC1B}" srcOrd="1" destOrd="0" parTransId="{8B2DE59C-0D1E-4598-AD24-A8108C1D2044}" sibTransId="{26A976C3-CF52-4561-A137-FCBF9A4FE8B2}"/>
    <dgm:cxn modelId="{E41B6643-2D2F-4CC3-BD2E-1AED6E2736AC}" type="presOf" srcId="{3C35EB74-DCB0-4C4E-9395-63FB3787BC1B}" destId="{233C4465-0B5F-4C15-B0E4-CB7F4D58CC04}" srcOrd="0" destOrd="0" presId="urn:microsoft.com/office/officeart/2008/layout/VerticalAccentList"/>
    <dgm:cxn modelId="{E230FE56-1103-49B5-8CDF-D5BE0A07939A}" type="presOf" srcId="{762BD1F3-A988-42E1-B2A8-4E1E18CF4B74}" destId="{CDA671F1-E0A7-4A1F-A021-A70EDA44F195}" srcOrd="0" destOrd="0" presId="urn:microsoft.com/office/officeart/2008/layout/VerticalAccentList"/>
    <dgm:cxn modelId="{F555043E-6718-401E-920C-60FD3D65603B}" srcId="{FB2EB8F0-9AD9-4EBD-9428-E86D442581B4}" destId="{DBABF24A-5D20-41B8-9513-A52F2A7CC419}" srcOrd="2" destOrd="0" parTransId="{5A067323-B9D7-49A1-BE35-307B3263F27A}" sibTransId="{C58A079D-D371-4946-8878-7CDD4E652D4A}"/>
    <dgm:cxn modelId="{88A6B997-F0D9-4591-8F6E-0C74BC5E5FC3}" type="presOf" srcId="{FB2EB8F0-9AD9-4EBD-9428-E86D442581B4}" destId="{65373B93-7264-4FE2-8AAE-E144D7A77482}" srcOrd="0" destOrd="0" presId="urn:microsoft.com/office/officeart/2008/layout/VerticalAccentList"/>
    <dgm:cxn modelId="{AC31AB5D-A51A-429C-91CA-6B23973695AD}" type="presParOf" srcId="{65373B93-7264-4FE2-8AAE-E144D7A77482}" destId="{6FBB2E47-BEE8-49E0-AA16-6BE0C1B3588C}" srcOrd="0" destOrd="0" presId="urn:microsoft.com/office/officeart/2008/layout/VerticalAccentList"/>
    <dgm:cxn modelId="{ED164596-E4EF-4CA2-BA2B-6D61D280531F}" type="presParOf" srcId="{6FBB2E47-BEE8-49E0-AA16-6BE0C1B3588C}" destId="{CDA671F1-E0A7-4A1F-A021-A70EDA44F195}" srcOrd="0" destOrd="0" presId="urn:microsoft.com/office/officeart/2008/layout/VerticalAccentList"/>
    <dgm:cxn modelId="{3BAD9859-0CAA-49DE-8523-8DBAA9CA9A3A}" type="presParOf" srcId="{65373B93-7264-4FE2-8AAE-E144D7A77482}" destId="{40273C3E-169E-4B71-9A6C-A943B0916E0A}" srcOrd="1" destOrd="0" presId="urn:microsoft.com/office/officeart/2008/layout/VerticalAccentList"/>
    <dgm:cxn modelId="{64F55C17-4338-48C3-902E-A2F4F1DBBB32}" type="presParOf" srcId="{40273C3E-169E-4B71-9A6C-A943B0916E0A}" destId="{0FD12D50-FC83-448F-8B31-45E31F5C0574}" srcOrd="0" destOrd="0" presId="urn:microsoft.com/office/officeart/2008/layout/VerticalAccentList"/>
    <dgm:cxn modelId="{A375833B-FC46-42E9-A091-645B05F6960B}" type="presParOf" srcId="{40273C3E-169E-4B71-9A6C-A943B0916E0A}" destId="{CF3ADEEC-980F-4A02-AA77-31517D982792}" srcOrd="1" destOrd="0" presId="urn:microsoft.com/office/officeart/2008/layout/VerticalAccentList"/>
    <dgm:cxn modelId="{13EE9DC2-3791-4E41-AE52-11D7548FE0D2}" type="presParOf" srcId="{40273C3E-169E-4B71-9A6C-A943B0916E0A}" destId="{29F3CFF7-AA24-45BD-BC7F-922482FE1145}" srcOrd="2" destOrd="0" presId="urn:microsoft.com/office/officeart/2008/layout/VerticalAccentList"/>
    <dgm:cxn modelId="{563EEA59-B6C9-467B-8BDB-6E412099F903}" type="presParOf" srcId="{40273C3E-169E-4B71-9A6C-A943B0916E0A}" destId="{6C53EEC8-0EA9-4C7B-A501-BC5516E60909}" srcOrd="3" destOrd="0" presId="urn:microsoft.com/office/officeart/2008/layout/VerticalAccentList"/>
    <dgm:cxn modelId="{D3D28412-C204-40A1-9B74-BEFBF2854B12}" type="presParOf" srcId="{40273C3E-169E-4B71-9A6C-A943B0916E0A}" destId="{D1F6B6F4-DC84-423F-97A8-4F62239AB63B}" srcOrd="4" destOrd="0" presId="urn:microsoft.com/office/officeart/2008/layout/VerticalAccentList"/>
    <dgm:cxn modelId="{C3036774-D269-451E-828B-EF3B1AC775D7}" type="presParOf" srcId="{40273C3E-169E-4B71-9A6C-A943B0916E0A}" destId="{8E3F7221-BE51-4B70-97DC-EC2F846BA879}" srcOrd="5" destOrd="0" presId="urn:microsoft.com/office/officeart/2008/layout/VerticalAccentList"/>
    <dgm:cxn modelId="{5F865CDF-01D6-4C20-AD82-2554A696337D}" type="presParOf" srcId="{40273C3E-169E-4B71-9A6C-A943B0916E0A}" destId="{63096FF9-05AC-4E21-A78C-2150D4D94A50}" srcOrd="6" destOrd="0" presId="urn:microsoft.com/office/officeart/2008/layout/VerticalAccentList"/>
    <dgm:cxn modelId="{59CF4F3E-F0CF-4DCB-BBD6-C8831E9CD123}" type="presParOf" srcId="{65373B93-7264-4FE2-8AAE-E144D7A77482}" destId="{E3659B44-0489-4B9D-97A5-462FADA06203}" srcOrd="2" destOrd="0" presId="urn:microsoft.com/office/officeart/2008/layout/VerticalAccentList"/>
    <dgm:cxn modelId="{F042E511-F5D9-4178-99CF-601F0C627B35}" type="presParOf" srcId="{65373B93-7264-4FE2-8AAE-E144D7A77482}" destId="{D9D88F58-F456-4ECB-93E7-804F6D7D0D6C}" srcOrd="3" destOrd="0" presId="urn:microsoft.com/office/officeart/2008/layout/VerticalAccentList"/>
    <dgm:cxn modelId="{B11C997B-19C4-4EC9-8D9A-837740977E37}" type="presParOf" srcId="{D9D88F58-F456-4ECB-93E7-804F6D7D0D6C}" destId="{233C4465-0B5F-4C15-B0E4-CB7F4D58CC04}" srcOrd="0" destOrd="0" presId="urn:microsoft.com/office/officeart/2008/layout/VerticalAccentList"/>
    <dgm:cxn modelId="{97131F43-0B7D-4880-B954-7FB44774BD3E}" type="presParOf" srcId="{65373B93-7264-4FE2-8AAE-E144D7A77482}" destId="{3CC89375-DFC6-4B2E-BEAD-69DDEC6963B7}" srcOrd="4" destOrd="0" presId="urn:microsoft.com/office/officeart/2008/layout/VerticalAccentList"/>
    <dgm:cxn modelId="{CE7E0E6E-DCFA-4644-B27B-6ED149F5611D}" type="presParOf" srcId="{3CC89375-DFC6-4B2E-BEAD-69DDEC6963B7}" destId="{A9875D8F-0327-4C9C-909F-C29FE9FD2B1B}" srcOrd="0" destOrd="0" presId="urn:microsoft.com/office/officeart/2008/layout/VerticalAccentList"/>
    <dgm:cxn modelId="{0C85FCCE-3826-4F2C-A580-8253308D64B1}" type="presParOf" srcId="{3CC89375-DFC6-4B2E-BEAD-69DDEC6963B7}" destId="{72AC4E61-8393-46AA-8B4C-00058CBA6BC0}" srcOrd="1" destOrd="0" presId="urn:microsoft.com/office/officeart/2008/layout/VerticalAccentList"/>
    <dgm:cxn modelId="{C8574CF7-AA98-4E30-A504-CF3DBE4815FF}" type="presParOf" srcId="{3CC89375-DFC6-4B2E-BEAD-69DDEC6963B7}" destId="{51C4AD5B-40FB-4DDD-B149-5987C837EF47}" srcOrd="2" destOrd="0" presId="urn:microsoft.com/office/officeart/2008/layout/VerticalAccentList"/>
    <dgm:cxn modelId="{F93BF6A1-DE54-42D4-A052-7F4CD9EE5C3A}" type="presParOf" srcId="{3CC89375-DFC6-4B2E-BEAD-69DDEC6963B7}" destId="{CD6C18A0-F853-43AC-85F9-074A8AF4E6DD}" srcOrd="3" destOrd="0" presId="urn:microsoft.com/office/officeart/2008/layout/VerticalAccentList"/>
    <dgm:cxn modelId="{CF39989B-4277-42D5-9E16-35F59B884654}" type="presParOf" srcId="{3CC89375-DFC6-4B2E-BEAD-69DDEC6963B7}" destId="{398047CC-04EA-4DC6-9301-60F74545FD82}" srcOrd="4" destOrd="0" presId="urn:microsoft.com/office/officeart/2008/layout/VerticalAccentList"/>
    <dgm:cxn modelId="{54E04A0E-FAC6-4D75-8CA4-7D7FEFA39736}" type="presParOf" srcId="{3CC89375-DFC6-4B2E-BEAD-69DDEC6963B7}" destId="{A3FC83FA-09B8-4836-B0B4-7EEA19E66ADC}" srcOrd="5" destOrd="0" presId="urn:microsoft.com/office/officeart/2008/layout/VerticalAccentList"/>
    <dgm:cxn modelId="{64BBFAAA-CC6B-42F5-91E1-711D526D9628}" type="presParOf" srcId="{3CC89375-DFC6-4B2E-BEAD-69DDEC6963B7}" destId="{976CA1BB-9AF3-4980-97EB-6EE8597D0512}" srcOrd="6" destOrd="0" presId="urn:microsoft.com/office/officeart/2008/layout/VerticalAccentList"/>
    <dgm:cxn modelId="{80A16D6F-6152-4E6E-BBA6-2E19845B2BA9}" type="presParOf" srcId="{65373B93-7264-4FE2-8AAE-E144D7A77482}" destId="{05089C95-DECE-4223-BE0A-3A22CDAE0666}" srcOrd="5" destOrd="0" presId="urn:microsoft.com/office/officeart/2008/layout/VerticalAccentList"/>
    <dgm:cxn modelId="{5108E1B0-5F80-4013-B483-0663C48DCB76}" type="presParOf" srcId="{65373B93-7264-4FE2-8AAE-E144D7A77482}" destId="{E41D63B1-CFF9-4420-BDE4-723623C498F5}" srcOrd="6" destOrd="0" presId="urn:microsoft.com/office/officeart/2008/layout/VerticalAccentList"/>
    <dgm:cxn modelId="{C3A70EEF-7B77-4BC4-B58E-7A0A3A3047CD}" type="presParOf" srcId="{E41D63B1-CFF9-4420-BDE4-723623C498F5}" destId="{C55E53F6-7B4C-45F7-934C-C664E6EB67B8}" srcOrd="0" destOrd="0" presId="urn:microsoft.com/office/officeart/2008/layout/VerticalAccentList"/>
    <dgm:cxn modelId="{5D73EC3A-9A08-4B71-A7FE-1BDB22D56115}" type="presParOf" srcId="{65373B93-7264-4FE2-8AAE-E144D7A77482}" destId="{5CDA3A47-B1BB-41A3-98B9-9A43210C945E}" srcOrd="7" destOrd="0" presId="urn:microsoft.com/office/officeart/2008/layout/VerticalAccentList"/>
    <dgm:cxn modelId="{176CA72A-CC8D-4916-9898-8A9253C301A1}" type="presParOf" srcId="{5CDA3A47-B1BB-41A3-98B9-9A43210C945E}" destId="{8D46B537-A4C2-4514-9EB8-3F6C5E67C7B8}" srcOrd="0" destOrd="0" presId="urn:microsoft.com/office/officeart/2008/layout/VerticalAccentList"/>
    <dgm:cxn modelId="{18AF3C51-4887-49E2-9EBA-151DFB3A5DAD}" type="presParOf" srcId="{5CDA3A47-B1BB-41A3-98B9-9A43210C945E}" destId="{BFCCF9DF-37CF-43AD-9642-47B08D76FB31}" srcOrd="1" destOrd="0" presId="urn:microsoft.com/office/officeart/2008/layout/VerticalAccentList"/>
    <dgm:cxn modelId="{E85631BE-DDD9-48F9-9540-7B2F259BD489}" type="presParOf" srcId="{5CDA3A47-B1BB-41A3-98B9-9A43210C945E}" destId="{056451D6-5854-4C89-98D4-37439C96CD49}" srcOrd="2" destOrd="0" presId="urn:microsoft.com/office/officeart/2008/layout/VerticalAccentList"/>
    <dgm:cxn modelId="{B4F403C0-5020-4738-9CC7-47FC1FB0E6C5}" type="presParOf" srcId="{5CDA3A47-B1BB-41A3-98B9-9A43210C945E}" destId="{4A7D1C29-2A41-4E11-886E-109CBC0CE3B0}" srcOrd="3" destOrd="0" presId="urn:microsoft.com/office/officeart/2008/layout/VerticalAccentList"/>
    <dgm:cxn modelId="{1EEBAFEA-C17F-4BF8-9E34-DDD909F962E3}" type="presParOf" srcId="{5CDA3A47-B1BB-41A3-98B9-9A43210C945E}" destId="{B1ADE17B-983B-492D-82D4-51554FFB3201}" srcOrd="4" destOrd="0" presId="urn:microsoft.com/office/officeart/2008/layout/VerticalAccentList"/>
    <dgm:cxn modelId="{1EA867D6-DBEC-4B5B-9B78-333486C89AA4}" type="presParOf" srcId="{5CDA3A47-B1BB-41A3-98B9-9A43210C945E}" destId="{FD6EA5B7-C398-4440-AD98-FC22D788E5A0}" srcOrd="5" destOrd="0" presId="urn:microsoft.com/office/officeart/2008/layout/VerticalAccentList"/>
    <dgm:cxn modelId="{D367E9D0-5E76-47A1-92EB-8839AFDB4523}" type="presParOf" srcId="{5CDA3A47-B1BB-41A3-98B9-9A43210C945E}" destId="{967C7D8A-AC67-4ABC-A6CC-1915C8B0FE56}" srcOrd="6" destOrd="0" presId="urn:microsoft.com/office/officeart/2008/layout/VerticalAccent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6742CAC-675F-458A-90C8-9EAB8C28AED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EBB68EA7-C90F-45F3-A30F-532516BCBFFC}">
      <dgm:prSet custT="1"/>
      <dgm:spPr>
        <a:solidFill>
          <a:srgbClr val="00B0F0"/>
        </a:solidFill>
      </dgm:spPr>
      <dgm:t>
        <a:bodyPr/>
        <a:lstStyle/>
        <a:p>
          <a:pPr algn="ctr" rtl="0"/>
          <a:r>
            <a:rPr lang="en-ZA" sz="3900" b="1">
              <a:solidFill>
                <a:srgbClr val="FF0000"/>
              </a:solidFill>
              <a:latin typeface="Times New Roman" pitchFamily="18" charset="0"/>
              <a:cs typeface="Times New Roman" pitchFamily="18" charset="0"/>
            </a:rPr>
            <a:t>6. NỘI DUNG ĐƠN</a:t>
          </a:r>
          <a:endParaRPr lang="en-ZA" sz="3900" b="1" dirty="0">
            <a:solidFill>
              <a:srgbClr val="FF0000"/>
            </a:solidFill>
            <a:latin typeface="Times New Roman" pitchFamily="18" charset="0"/>
            <a:cs typeface="Times New Roman" pitchFamily="18" charset="0"/>
          </a:endParaRPr>
        </a:p>
      </dgm:t>
    </dgm:pt>
    <dgm:pt modelId="{699CB1CC-37CE-43C6-BCC2-D54FD7DCE07C}" type="parTrans" cxnId="{28996BC0-3BFC-4D4F-B47E-2CA38709BE3F}">
      <dgm:prSet/>
      <dgm:spPr/>
      <dgm:t>
        <a:bodyPr/>
        <a:lstStyle/>
        <a:p>
          <a:endParaRPr lang="en-ZA"/>
        </a:p>
      </dgm:t>
    </dgm:pt>
    <dgm:pt modelId="{86E66BEE-75DF-4AA7-87DB-12C10E30A095}" type="sibTrans" cxnId="{28996BC0-3BFC-4D4F-B47E-2CA38709BE3F}">
      <dgm:prSet/>
      <dgm:spPr/>
      <dgm:t>
        <a:bodyPr/>
        <a:lstStyle/>
        <a:p>
          <a:endParaRPr lang="en-ZA"/>
        </a:p>
      </dgm:t>
    </dgm:pt>
    <dgm:pt modelId="{B3B4231D-5ED6-49B5-806D-AAE39CDB5753}" type="pres">
      <dgm:prSet presAssocID="{56742CAC-675F-458A-90C8-9EAB8C28AED4}" presName="linear" presStyleCnt="0">
        <dgm:presLayoutVars>
          <dgm:animLvl val="lvl"/>
          <dgm:resizeHandles val="exact"/>
        </dgm:presLayoutVars>
      </dgm:prSet>
      <dgm:spPr/>
      <dgm:t>
        <a:bodyPr/>
        <a:lstStyle/>
        <a:p>
          <a:endParaRPr lang="en-US"/>
        </a:p>
      </dgm:t>
    </dgm:pt>
    <dgm:pt modelId="{F574E9FA-E1A3-474F-81C2-587E3423351D}" type="pres">
      <dgm:prSet presAssocID="{EBB68EA7-C90F-45F3-A30F-532516BCBFFC}" presName="parentText" presStyleLbl="node1" presStyleIdx="0" presStyleCnt="1" custScaleY="261386" custLinFactNeighborX="19288" custLinFactNeighborY="41963">
        <dgm:presLayoutVars>
          <dgm:chMax val="0"/>
          <dgm:bulletEnabled val="1"/>
        </dgm:presLayoutVars>
      </dgm:prSet>
      <dgm:spPr/>
      <dgm:t>
        <a:bodyPr/>
        <a:lstStyle/>
        <a:p>
          <a:endParaRPr lang="en-US"/>
        </a:p>
      </dgm:t>
    </dgm:pt>
  </dgm:ptLst>
  <dgm:cxnLst>
    <dgm:cxn modelId="{28996BC0-3BFC-4D4F-B47E-2CA38709BE3F}" srcId="{56742CAC-675F-458A-90C8-9EAB8C28AED4}" destId="{EBB68EA7-C90F-45F3-A30F-532516BCBFFC}" srcOrd="0" destOrd="0" parTransId="{699CB1CC-37CE-43C6-BCC2-D54FD7DCE07C}" sibTransId="{86E66BEE-75DF-4AA7-87DB-12C10E30A095}"/>
    <dgm:cxn modelId="{678C5ADF-02BC-4B6E-A29C-80B4CB803B8A}" type="presOf" srcId="{56742CAC-675F-458A-90C8-9EAB8C28AED4}" destId="{B3B4231D-5ED6-49B5-806D-AAE39CDB5753}" srcOrd="0" destOrd="0" presId="urn:microsoft.com/office/officeart/2005/8/layout/vList2"/>
    <dgm:cxn modelId="{A61C131B-B843-4B7E-939B-9D64BE9B31A6}" type="presOf" srcId="{EBB68EA7-C90F-45F3-A30F-532516BCBFFC}" destId="{F574E9FA-E1A3-474F-81C2-587E3423351D}" srcOrd="0" destOrd="0" presId="urn:microsoft.com/office/officeart/2005/8/layout/vList2"/>
    <dgm:cxn modelId="{90E76BE4-4DC0-4901-9D35-4707B8AC5776}" type="presParOf" srcId="{B3B4231D-5ED6-49B5-806D-AAE39CDB5753}" destId="{F574E9FA-E1A3-474F-81C2-587E3423351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83DE2FE-71D0-42D8-A07E-904F54D3055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EC0EC20-9B9D-45D5-96CF-6F646AB542F8}">
      <dgm:prSet custT="1"/>
      <dgm:spPr>
        <a:solidFill>
          <a:srgbClr val="00B0F0"/>
        </a:solidFill>
      </dgm:spPr>
      <dgm:t>
        <a:bodyPr/>
        <a:lstStyle/>
        <a:p>
          <a:pPr algn="ctr" rtl="0"/>
          <a:r>
            <a:rPr lang="nl-NL" sz="3000" b="1" dirty="0">
              <a:solidFill>
                <a:srgbClr val="FF0000"/>
              </a:solidFill>
              <a:latin typeface="Times New Roman" pitchFamily="18" charset="0"/>
              <a:cs typeface="Times New Roman" pitchFamily="18" charset="0"/>
            </a:rPr>
            <a:t>7. TRÌNH TỰ, THỦ TỤC CÔNG NHẬN</a:t>
          </a:r>
          <a:br>
            <a:rPr lang="nl-NL" sz="3000" b="1" dirty="0">
              <a:solidFill>
                <a:srgbClr val="FF0000"/>
              </a:solidFill>
              <a:latin typeface="Times New Roman" pitchFamily="18" charset="0"/>
              <a:cs typeface="Times New Roman" pitchFamily="18" charset="0"/>
            </a:rPr>
          </a:br>
          <a:r>
            <a:rPr lang="nl-NL" sz="3000" b="1" dirty="0">
              <a:solidFill>
                <a:srgbClr val="FF0000"/>
              </a:solidFill>
              <a:latin typeface="Times New Roman" pitchFamily="18" charset="0"/>
              <a:cs typeface="Times New Roman" pitchFamily="18" charset="0"/>
            </a:rPr>
            <a:t>KẾT QUẢ HÒA GIẢI THÀNH Ở CƠ SỞ</a:t>
          </a:r>
          <a:endParaRPr lang="en-US" sz="3000" dirty="0">
            <a:solidFill>
              <a:srgbClr val="FF0000"/>
            </a:solidFill>
            <a:latin typeface="Times New Roman" pitchFamily="18" charset="0"/>
            <a:cs typeface="Times New Roman" pitchFamily="18" charset="0"/>
          </a:endParaRPr>
        </a:p>
      </dgm:t>
    </dgm:pt>
    <dgm:pt modelId="{A625F9DD-A40D-4B14-AEC6-224E73697F27}" type="parTrans" cxnId="{D4D8A006-355E-43B5-800D-259CECDF71AD}">
      <dgm:prSet/>
      <dgm:spPr/>
      <dgm:t>
        <a:bodyPr/>
        <a:lstStyle/>
        <a:p>
          <a:endParaRPr lang="en-US"/>
        </a:p>
      </dgm:t>
    </dgm:pt>
    <dgm:pt modelId="{73FF57FB-20C6-4B74-93A6-F2DFDD7B5FDA}" type="sibTrans" cxnId="{D4D8A006-355E-43B5-800D-259CECDF71AD}">
      <dgm:prSet/>
      <dgm:spPr/>
      <dgm:t>
        <a:bodyPr/>
        <a:lstStyle/>
        <a:p>
          <a:endParaRPr lang="en-US"/>
        </a:p>
      </dgm:t>
    </dgm:pt>
    <dgm:pt modelId="{DDA7206F-4811-406D-AC77-0C0DA1EE3232}" type="pres">
      <dgm:prSet presAssocID="{383DE2FE-71D0-42D8-A07E-904F54D30558}" presName="linear" presStyleCnt="0">
        <dgm:presLayoutVars>
          <dgm:animLvl val="lvl"/>
          <dgm:resizeHandles val="exact"/>
        </dgm:presLayoutVars>
      </dgm:prSet>
      <dgm:spPr/>
      <dgm:t>
        <a:bodyPr/>
        <a:lstStyle/>
        <a:p>
          <a:endParaRPr lang="en-US"/>
        </a:p>
      </dgm:t>
    </dgm:pt>
    <dgm:pt modelId="{540D39A3-F976-4DE5-9A37-906BB0A18298}" type="pres">
      <dgm:prSet presAssocID="{BEC0EC20-9B9D-45D5-96CF-6F646AB542F8}" presName="parentText" presStyleLbl="node1" presStyleIdx="0" presStyleCnt="1" custLinFactNeighborX="3626" custLinFactNeighborY="3900">
        <dgm:presLayoutVars>
          <dgm:chMax val="0"/>
          <dgm:bulletEnabled val="1"/>
        </dgm:presLayoutVars>
      </dgm:prSet>
      <dgm:spPr/>
      <dgm:t>
        <a:bodyPr/>
        <a:lstStyle/>
        <a:p>
          <a:endParaRPr lang="en-US"/>
        </a:p>
      </dgm:t>
    </dgm:pt>
  </dgm:ptLst>
  <dgm:cxnLst>
    <dgm:cxn modelId="{D4D8A006-355E-43B5-800D-259CECDF71AD}" srcId="{383DE2FE-71D0-42D8-A07E-904F54D30558}" destId="{BEC0EC20-9B9D-45D5-96CF-6F646AB542F8}" srcOrd="0" destOrd="0" parTransId="{A625F9DD-A40D-4B14-AEC6-224E73697F27}" sibTransId="{73FF57FB-20C6-4B74-93A6-F2DFDD7B5FDA}"/>
    <dgm:cxn modelId="{B665E7E4-A785-4150-A130-B95C48603350}" type="presOf" srcId="{BEC0EC20-9B9D-45D5-96CF-6F646AB542F8}" destId="{540D39A3-F976-4DE5-9A37-906BB0A18298}" srcOrd="0" destOrd="0" presId="urn:microsoft.com/office/officeart/2005/8/layout/vList2"/>
    <dgm:cxn modelId="{B8B54AE8-3976-4E9B-93E6-0E3EDD36D652}" type="presOf" srcId="{383DE2FE-71D0-42D8-A07E-904F54D30558}" destId="{DDA7206F-4811-406D-AC77-0C0DA1EE3232}" srcOrd="0" destOrd="0" presId="urn:microsoft.com/office/officeart/2005/8/layout/vList2"/>
    <dgm:cxn modelId="{82F4BA32-41AE-47F5-8FA4-C03EB0D47AC6}" type="presParOf" srcId="{DDA7206F-4811-406D-AC77-0C0DA1EE3232}" destId="{540D39A3-F976-4DE5-9A37-906BB0A1829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B83F989-756F-4C65-A145-F840679733F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7B0926-A710-49AD-B199-7C68314BF090}">
      <dgm:prSet custT="1"/>
      <dgm:spPr>
        <a:solidFill>
          <a:srgbClr val="00B0F0"/>
        </a:solidFill>
      </dgm:spPr>
      <dgm:t>
        <a:bodyPr/>
        <a:lstStyle/>
        <a:p>
          <a:pPr algn="ctr" rtl="0"/>
          <a:r>
            <a:rPr lang="nl-NL" sz="3500" b="1" dirty="0">
              <a:solidFill>
                <a:srgbClr val="FF0000"/>
              </a:solidFill>
              <a:latin typeface="Times New Roman" pitchFamily="18" charset="0"/>
              <a:cs typeface="Times New Roman" pitchFamily="18" charset="0"/>
            </a:rPr>
            <a:t>8. HIỆU LỰC CỦA </a:t>
          </a:r>
          <a:r>
            <a:rPr lang="en-US" sz="3500" b="1" dirty="0">
              <a:solidFill>
                <a:srgbClr val="FF0000"/>
              </a:solidFill>
              <a:latin typeface="Times New Roman" pitchFamily="18" charset="0"/>
              <a:cs typeface="Times New Roman" pitchFamily="18" charset="0"/>
            </a:rPr>
            <a:t>QUYẾT ĐỊNH CÔNG NHẬN HOẶC KHÔNG CÔNG NHẬN</a:t>
          </a:r>
          <a:endParaRPr lang="en-US" sz="3500" dirty="0">
            <a:solidFill>
              <a:srgbClr val="FF0000"/>
            </a:solidFill>
            <a:latin typeface="Times New Roman" pitchFamily="18" charset="0"/>
            <a:cs typeface="Times New Roman" pitchFamily="18" charset="0"/>
          </a:endParaRPr>
        </a:p>
      </dgm:t>
    </dgm:pt>
    <dgm:pt modelId="{6544FD3E-61C7-468A-AD82-851ACDCFF5FE}" type="parTrans" cxnId="{518B8537-DC32-421A-945C-5DE0C1623004}">
      <dgm:prSet/>
      <dgm:spPr/>
      <dgm:t>
        <a:bodyPr/>
        <a:lstStyle/>
        <a:p>
          <a:endParaRPr lang="en-US"/>
        </a:p>
      </dgm:t>
    </dgm:pt>
    <dgm:pt modelId="{50ABDC3D-5101-4C56-871D-5AE1CFBDFCCF}" type="sibTrans" cxnId="{518B8537-DC32-421A-945C-5DE0C1623004}">
      <dgm:prSet/>
      <dgm:spPr/>
      <dgm:t>
        <a:bodyPr/>
        <a:lstStyle/>
        <a:p>
          <a:endParaRPr lang="en-US"/>
        </a:p>
      </dgm:t>
    </dgm:pt>
    <dgm:pt modelId="{45226845-53B6-40AB-8E7C-BC7F8721EB79}" type="pres">
      <dgm:prSet presAssocID="{CB83F989-756F-4C65-A145-F840679733FC}" presName="linear" presStyleCnt="0">
        <dgm:presLayoutVars>
          <dgm:animLvl val="lvl"/>
          <dgm:resizeHandles val="exact"/>
        </dgm:presLayoutVars>
      </dgm:prSet>
      <dgm:spPr/>
      <dgm:t>
        <a:bodyPr/>
        <a:lstStyle/>
        <a:p>
          <a:endParaRPr lang="en-US"/>
        </a:p>
      </dgm:t>
    </dgm:pt>
    <dgm:pt modelId="{FF86164E-6EF4-4B20-9911-EB84BF58ABE5}" type="pres">
      <dgm:prSet presAssocID="{D47B0926-A710-49AD-B199-7C68314BF090}" presName="parentText" presStyleLbl="node1" presStyleIdx="0" presStyleCnt="1">
        <dgm:presLayoutVars>
          <dgm:chMax val="0"/>
          <dgm:bulletEnabled val="1"/>
        </dgm:presLayoutVars>
      </dgm:prSet>
      <dgm:spPr/>
      <dgm:t>
        <a:bodyPr/>
        <a:lstStyle/>
        <a:p>
          <a:endParaRPr lang="en-US"/>
        </a:p>
      </dgm:t>
    </dgm:pt>
  </dgm:ptLst>
  <dgm:cxnLst>
    <dgm:cxn modelId="{83F36C09-3D47-441C-84E8-DAA58E327B95}" type="presOf" srcId="{CB83F989-756F-4C65-A145-F840679733FC}" destId="{45226845-53B6-40AB-8E7C-BC7F8721EB79}" srcOrd="0" destOrd="0" presId="urn:microsoft.com/office/officeart/2005/8/layout/vList2"/>
    <dgm:cxn modelId="{518B8537-DC32-421A-945C-5DE0C1623004}" srcId="{CB83F989-756F-4C65-A145-F840679733FC}" destId="{D47B0926-A710-49AD-B199-7C68314BF090}" srcOrd="0" destOrd="0" parTransId="{6544FD3E-61C7-468A-AD82-851ACDCFF5FE}" sibTransId="{50ABDC3D-5101-4C56-871D-5AE1CFBDFCCF}"/>
    <dgm:cxn modelId="{67FDC532-57A9-4615-9324-21E086949BA7}" type="presOf" srcId="{D47B0926-A710-49AD-B199-7C68314BF090}" destId="{FF86164E-6EF4-4B20-9911-EB84BF58ABE5}" srcOrd="0" destOrd="0" presId="urn:microsoft.com/office/officeart/2005/8/layout/vList2"/>
    <dgm:cxn modelId="{74B67F91-C7BD-474F-90F6-ADFDADE97147}" type="presParOf" srcId="{45226845-53B6-40AB-8E7C-BC7F8721EB79}" destId="{FF86164E-6EF4-4B20-9911-EB84BF58ABE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C4BD28-BF04-4F83-B403-DF5B0BC1DE7E}">
      <dsp:nvSpPr>
        <dsp:cNvPr id="0" name=""/>
        <dsp:cNvSpPr/>
      </dsp:nvSpPr>
      <dsp:spPr>
        <a:xfrm>
          <a:off x="0" y="147485"/>
          <a:ext cx="11723593" cy="3105837"/>
        </a:xfrm>
        <a:prstGeom prst="rect">
          <a:avLst/>
        </a:prstGeom>
        <a:solidFill>
          <a:srgbClr val="F1D7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just" defTabSz="1555750">
            <a:lnSpc>
              <a:spcPct val="90000"/>
            </a:lnSpc>
            <a:spcBef>
              <a:spcPct val="0"/>
            </a:spcBef>
            <a:spcAft>
              <a:spcPct val="35000"/>
            </a:spcAft>
          </a:pPr>
          <a:r>
            <a:rPr lang="en-US" sz="3500" b="1" kern="1200" spc="-90" dirty="0">
              <a:solidFill>
                <a:srgbClr val="0070C0"/>
              </a:solidFill>
              <a:latin typeface="Times New Roman" panose="02020603050405020304" pitchFamily="18" charset="0"/>
              <a:cs typeface="Times New Roman" panose="02020603050405020304" pitchFamily="18" charset="0"/>
            </a:rPr>
            <a:t>1. Khái niệm: </a:t>
          </a:r>
          <a:r>
            <a:rPr lang="vi-VN" sz="3500" kern="1200" dirty="0">
              <a:solidFill>
                <a:srgbClr val="0070C0"/>
              </a:solidFill>
              <a:latin typeface="Times New Roman" pitchFamily="18" charset="0"/>
            </a:rPr>
            <a:t>“Hòa giải ở cơ sở là việc hòa giải viên hướng dẫn, giúp đỡ các bên đạt được thỏa thuận, tự nguyện giải quyết với nhau các mâu thuẫn, tranh chấp, vi phạm pháp luật theo quy định của Luật này”.</a:t>
          </a:r>
          <a:r>
            <a:rPr lang="en-US" sz="3500" kern="1200" dirty="0">
              <a:solidFill>
                <a:srgbClr val="0070C0"/>
              </a:solidFill>
              <a:latin typeface="Times New Roman" pitchFamily="18" charset="0"/>
            </a:rPr>
            <a:t> (</a:t>
          </a:r>
          <a:r>
            <a:rPr lang="vi-VN" sz="3500" kern="1200" dirty="0">
              <a:solidFill>
                <a:srgbClr val="0070C0"/>
              </a:solidFill>
              <a:latin typeface="Times New Roman" pitchFamily="18" charset="0"/>
            </a:rPr>
            <a:t>Điều 2 Luật Hòa giải ở cơ sở năm 201</a:t>
          </a:r>
          <a:r>
            <a:rPr lang="en-US" sz="3500" kern="1200" dirty="0">
              <a:solidFill>
                <a:srgbClr val="0070C0"/>
              </a:solidFill>
              <a:latin typeface="Times New Roman" pitchFamily="18" charset="0"/>
            </a:rPr>
            <a:t>3)</a:t>
          </a:r>
          <a:r>
            <a:rPr lang="vi-VN" sz="3500" kern="1200" dirty="0">
              <a:solidFill>
                <a:srgbClr val="0070C0"/>
              </a:solidFill>
              <a:latin typeface="Times New Roman" pitchFamily="18" charset="0"/>
            </a:rPr>
            <a:t> </a:t>
          </a:r>
          <a:endParaRPr lang="en-US" sz="3500" kern="1200" dirty="0">
            <a:solidFill>
              <a:srgbClr val="0070C0"/>
            </a:solidFill>
          </a:endParaRPr>
        </a:p>
      </dsp:txBody>
      <dsp:txXfrm>
        <a:off x="0" y="147485"/>
        <a:ext cx="11723593" cy="31058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F15F9-F865-4027-886E-1743807B104B}">
      <dsp:nvSpPr>
        <dsp:cNvPr id="0" name=""/>
        <dsp:cNvSpPr/>
      </dsp:nvSpPr>
      <dsp:spPr>
        <a:xfrm>
          <a:off x="5782553" y="1222551"/>
          <a:ext cx="4382737" cy="450830"/>
        </a:xfrm>
        <a:custGeom>
          <a:avLst/>
          <a:gdLst/>
          <a:ahLst/>
          <a:cxnLst/>
          <a:rect l="0" t="0" r="0" b="0"/>
          <a:pathLst>
            <a:path>
              <a:moveTo>
                <a:pt x="0" y="0"/>
              </a:moveTo>
              <a:lnTo>
                <a:pt x="0" y="225873"/>
              </a:lnTo>
              <a:lnTo>
                <a:pt x="4382737" y="225873"/>
              </a:lnTo>
              <a:lnTo>
                <a:pt x="4382737" y="4508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98A713-0D4E-4ECE-9CB7-21383959BB70}">
      <dsp:nvSpPr>
        <dsp:cNvPr id="0" name=""/>
        <dsp:cNvSpPr/>
      </dsp:nvSpPr>
      <dsp:spPr>
        <a:xfrm>
          <a:off x="5782553" y="1222551"/>
          <a:ext cx="1395061" cy="450830"/>
        </a:xfrm>
        <a:custGeom>
          <a:avLst/>
          <a:gdLst/>
          <a:ahLst/>
          <a:cxnLst/>
          <a:rect l="0" t="0" r="0" b="0"/>
          <a:pathLst>
            <a:path>
              <a:moveTo>
                <a:pt x="0" y="0"/>
              </a:moveTo>
              <a:lnTo>
                <a:pt x="0" y="225873"/>
              </a:lnTo>
              <a:lnTo>
                <a:pt x="1395061" y="225873"/>
              </a:lnTo>
              <a:lnTo>
                <a:pt x="1395061" y="4508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3EE802-0550-40D2-AF1C-14226325B32F}">
      <dsp:nvSpPr>
        <dsp:cNvPr id="0" name=""/>
        <dsp:cNvSpPr/>
      </dsp:nvSpPr>
      <dsp:spPr>
        <a:xfrm>
          <a:off x="4170248" y="1222551"/>
          <a:ext cx="1612304" cy="450830"/>
        </a:xfrm>
        <a:custGeom>
          <a:avLst/>
          <a:gdLst/>
          <a:ahLst/>
          <a:cxnLst/>
          <a:rect l="0" t="0" r="0" b="0"/>
          <a:pathLst>
            <a:path>
              <a:moveTo>
                <a:pt x="1612304" y="0"/>
              </a:moveTo>
              <a:lnTo>
                <a:pt x="1612304" y="225873"/>
              </a:lnTo>
              <a:lnTo>
                <a:pt x="0" y="225873"/>
              </a:lnTo>
              <a:lnTo>
                <a:pt x="0" y="4508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7D89FC-D961-45B6-835E-7923873EE9CB}">
      <dsp:nvSpPr>
        <dsp:cNvPr id="0" name=""/>
        <dsp:cNvSpPr/>
      </dsp:nvSpPr>
      <dsp:spPr>
        <a:xfrm>
          <a:off x="1170992" y="1222551"/>
          <a:ext cx="4611561" cy="450830"/>
        </a:xfrm>
        <a:custGeom>
          <a:avLst/>
          <a:gdLst/>
          <a:ahLst/>
          <a:cxnLst/>
          <a:rect l="0" t="0" r="0" b="0"/>
          <a:pathLst>
            <a:path>
              <a:moveTo>
                <a:pt x="4611561" y="0"/>
              </a:moveTo>
              <a:lnTo>
                <a:pt x="4611561" y="225873"/>
              </a:lnTo>
              <a:lnTo>
                <a:pt x="0" y="225873"/>
              </a:lnTo>
              <a:lnTo>
                <a:pt x="0" y="450830"/>
              </a:lnTo>
            </a:path>
          </a:pathLst>
        </a:custGeom>
        <a:noFill/>
        <a:ln w="19050" cap="flat" cmpd="sng" algn="ctr">
          <a:solidFill>
            <a:schemeClr val="accent5"/>
          </a:solidFill>
          <a:prstDash val="solid"/>
          <a:miter lim="800000"/>
        </a:ln>
        <a:effectLst/>
      </dsp:spPr>
      <dsp:style>
        <a:lnRef idx="3">
          <a:schemeClr val="accent5"/>
        </a:lnRef>
        <a:fillRef idx="0">
          <a:schemeClr val="accent5"/>
        </a:fillRef>
        <a:effectRef idx="2">
          <a:schemeClr val="accent5"/>
        </a:effectRef>
        <a:fontRef idx="minor">
          <a:schemeClr val="tx1"/>
        </a:fontRef>
      </dsp:style>
    </dsp:sp>
    <dsp:sp modelId="{3AC4BD28-BF04-4F83-B403-DF5B0BC1DE7E}">
      <dsp:nvSpPr>
        <dsp:cNvPr id="0" name=""/>
        <dsp:cNvSpPr/>
      </dsp:nvSpPr>
      <dsp:spPr>
        <a:xfrm>
          <a:off x="674267" y="0"/>
          <a:ext cx="10216571" cy="1222551"/>
        </a:xfrm>
        <a:prstGeom prst="rect">
          <a:avLst/>
        </a:prstGeom>
        <a:solidFill>
          <a:srgbClr val="F1D7F0"/>
        </a:solidFill>
        <a:ln w="12700" cap="flat" cmpd="sng" algn="ctr">
          <a:solidFill>
            <a:srgbClr val="E40CDA"/>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b="1" kern="1200" dirty="0">
              <a:solidFill>
                <a:srgbClr val="0070C0"/>
              </a:solidFill>
            </a:rPr>
            <a:t>Từ khái niệm trên, chúng ta thấy rằng Hòa giải ở cơ sở có đặc trưng sau:</a:t>
          </a:r>
        </a:p>
      </dsp:txBody>
      <dsp:txXfrm>
        <a:off x="674267" y="0"/>
        <a:ext cx="10216571" cy="1222551"/>
      </dsp:txXfrm>
    </dsp:sp>
    <dsp:sp modelId="{5269A88C-1A47-4999-8DF6-F995D91BDF14}">
      <dsp:nvSpPr>
        <dsp:cNvPr id="0" name=""/>
        <dsp:cNvSpPr/>
      </dsp:nvSpPr>
      <dsp:spPr>
        <a:xfrm>
          <a:off x="107881" y="1673381"/>
          <a:ext cx="2126222" cy="4711752"/>
        </a:xfrm>
        <a:prstGeom prst="rect">
          <a:avLst/>
        </a:prstGeom>
        <a:solidFill>
          <a:schemeClr val="accent1">
            <a:alpha val="50000"/>
          </a:schemeClr>
        </a:solidFill>
        <a:ln>
          <a:noFill/>
          <a:headEnd type="none" w="med" len="med"/>
          <a:tailEnd type="none" w="med" len="med"/>
        </a:ln>
        <a:effectLst/>
      </dsp:spPr>
      <dsp:style>
        <a:lnRef idx="0">
          <a:scrgbClr r="0" g="0" b="0"/>
        </a:lnRef>
        <a:fillRef idx="0">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b="0" kern="1200" dirty="0">
              <a:solidFill>
                <a:schemeClr val="tx1"/>
              </a:solidFill>
              <a:latin typeface="Times New Roman" panose="02020603050405020304" pitchFamily="18" charset="0"/>
              <a:cs typeface="Times New Roman" panose="02020603050405020304" pitchFamily="18" charset="0"/>
            </a:rPr>
            <a:t>Là một phương thức giải quyết tranh chấp giữa các bên</a:t>
          </a:r>
          <a:r>
            <a:rPr lang="en-US" sz="3000" b="0" kern="1200" dirty="0">
              <a:solidFill>
                <a:schemeClr val="tx1"/>
              </a:solidFill>
              <a:latin typeface="Times New Roman" panose="02020603050405020304" pitchFamily="18" charset="0"/>
              <a:cs typeface="Times New Roman" panose="02020603050405020304" pitchFamily="18" charset="0"/>
            </a:rPr>
            <a:t>.</a:t>
          </a:r>
          <a:endParaRPr lang="en-US" sz="3000" b="0" kern="1200" dirty="0">
            <a:solidFill>
              <a:schemeClr val="tx1"/>
            </a:solidFill>
          </a:endParaRPr>
        </a:p>
      </dsp:txBody>
      <dsp:txXfrm>
        <a:off x="107881" y="1673381"/>
        <a:ext cx="2126222" cy="4711752"/>
      </dsp:txXfrm>
    </dsp:sp>
    <dsp:sp modelId="{77C7DE03-B67A-45D1-A428-910BB06C5AD3}">
      <dsp:nvSpPr>
        <dsp:cNvPr id="0" name=""/>
        <dsp:cNvSpPr/>
      </dsp:nvSpPr>
      <dsp:spPr>
        <a:xfrm>
          <a:off x="2684016" y="1673381"/>
          <a:ext cx="2972465" cy="4486935"/>
        </a:xfrm>
        <a:prstGeom prst="rect">
          <a:avLst/>
        </a:prstGeom>
        <a:noFill/>
        <a:ln w="9525" cap="flat" cmpd="sng" algn="ctr">
          <a:solidFill>
            <a:srgbClr val="3333FF"/>
          </a:solidFill>
          <a:prstDash val="solid"/>
          <a:round/>
          <a:headEnd type="none" w="med" len="med"/>
          <a:tailEnd type="none" w="med" len="med"/>
        </a:ln>
        <a:effectLst/>
      </dsp:spPr>
      <dsp:style>
        <a:lnRef idx="0">
          <a:scrgbClr r="0" g="0" b="0"/>
        </a:lnRef>
        <a:fillRef idx="0">
          <a:scrgbClr r="0" g="0" b="0"/>
        </a:fillRef>
        <a:effectRef idx="0">
          <a:scrgbClr r="0" g="0" b="0"/>
        </a:effectRef>
        <a:fontRef idx="minor">
          <a:schemeClr val="accent4"/>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kumimoji="1" lang="en-US" sz="3200" kern="1200" dirty="0">
              <a:solidFill>
                <a:srgbClr val="3333FF"/>
              </a:solidFill>
              <a:latin typeface="Times New Roman" pitchFamily="18" charset="0"/>
            </a:rPr>
            <a:t>Có bên thứ ba làm bên trung gian giúp cho các bên thỏa thuận với nhau giải quyết mâu thuẫn, xích mích, tranh chấp.</a:t>
          </a:r>
          <a:endParaRPr lang="en-US" sz="3200" kern="1200" dirty="0">
            <a:solidFill>
              <a:srgbClr val="3333FF"/>
            </a:solidFill>
          </a:endParaRPr>
        </a:p>
      </dsp:txBody>
      <dsp:txXfrm>
        <a:off x="2684016" y="1673381"/>
        <a:ext cx="2972465" cy="4486935"/>
      </dsp:txXfrm>
    </dsp:sp>
    <dsp:sp modelId="{10FA6262-88C5-4A35-B52D-C1953ECF8170}">
      <dsp:nvSpPr>
        <dsp:cNvPr id="0" name=""/>
        <dsp:cNvSpPr/>
      </dsp:nvSpPr>
      <dsp:spPr>
        <a:xfrm>
          <a:off x="6106394" y="1673381"/>
          <a:ext cx="2142440" cy="4634206"/>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headEnd type="none" w="med" len="med"/>
          <a:tailEnd type="none" w="med" len="med"/>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endParaRPr kumimoji="1" lang="en-US" sz="3600" kern="1200" smtClean="0">
            <a:solidFill>
              <a:srgbClr val="9B3596"/>
            </a:solidFill>
            <a:latin typeface="Times New Roman" pitchFamily="18" charset="0"/>
          </a:endParaRPr>
        </a:p>
        <a:p>
          <a:pPr lvl="0" algn="ctr" defTabSz="1600200">
            <a:lnSpc>
              <a:spcPct val="90000"/>
            </a:lnSpc>
            <a:spcBef>
              <a:spcPct val="0"/>
            </a:spcBef>
            <a:spcAft>
              <a:spcPct val="35000"/>
            </a:spcAft>
          </a:pPr>
          <a:r>
            <a:rPr kumimoji="1" lang="en-US" sz="3600" kern="1200" dirty="0">
              <a:solidFill>
                <a:srgbClr val="9B3596"/>
              </a:solidFill>
              <a:latin typeface="Times New Roman" pitchFamily="18" charset="0"/>
            </a:rPr>
            <a:t>L</a:t>
          </a:r>
          <a:r>
            <a:rPr kumimoji="1" lang="vi-VN" sz="3600" kern="1200" dirty="0">
              <a:solidFill>
                <a:srgbClr val="9B3596"/>
              </a:solidFill>
              <a:latin typeface="Times New Roman" pitchFamily="18" charset="0"/>
            </a:rPr>
            <a:t>à sự thoả thuận, thể hiện ý chí và quyền định đoạt của chính các bên tranh chấp</a:t>
          </a:r>
          <a:r>
            <a:rPr kumimoji="1" lang="vi-VN" sz="3000" kern="1200" dirty="0">
              <a:solidFill>
                <a:srgbClr val="9B3596"/>
              </a:solidFill>
              <a:latin typeface="Times New Roman" pitchFamily="18" charset="0"/>
            </a:rPr>
            <a:t>.</a:t>
          </a:r>
          <a:endParaRPr lang="en-US" sz="3000" kern="1200" dirty="0">
            <a:solidFill>
              <a:srgbClr val="9B3596"/>
            </a:solidFill>
          </a:endParaRPr>
        </a:p>
      </dsp:txBody>
      <dsp:txXfrm>
        <a:off x="6106394" y="1673381"/>
        <a:ext cx="2142440" cy="4634206"/>
      </dsp:txXfrm>
    </dsp:sp>
    <dsp:sp modelId="{66AEDE81-8A10-4BEB-8EAC-0B0CE29C78FE}">
      <dsp:nvSpPr>
        <dsp:cNvPr id="0" name=""/>
        <dsp:cNvSpPr/>
      </dsp:nvSpPr>
      <dsp:spPr>
        <a:xfrm>
          <a:off x="8698747" y="1673381"/>
          <a:ext cx="2933087" cy="4668421"/>
        </a:xfrm>
        <a:prstGeom prst="rect">
          <a:avLst/>
        </a:prstGeom>
        <a:solidFill>
          <a:srgbClr val="F1D7F0"/>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endParaRPr lang="en-US" sz="3600" b="0" kern="1200" dirty="0">
            <a:solidFill>
              <a:srgbClr val="00B050"/>
            </a:solidFill>
            <a:latin typeface="Times New Roman" pitchFamily="18" charset="0"/>
            <a:cs typeface="Times New Roman" pitchFamily="18" charset="0"/>
          </a:endParaRPr>
        </a:p>
        <a:p>
          <a:pPr lvl="0" algn="ctr" defTabSz="1600200">
            <a:lnSpc>
              <a:spcPct val="90000"/>
            </a:lnSpc>
            <a:spcBef>
              <a:spcPct val="0"/>
            </a:spcBef>
            <a:spcAft>
              <a:spcPct val="35000"/>
            </a:spcAft>
          </a:pPr>
          <a:r>
            <a:rPr lang="en-US" sz="3200" b="0" kern="1200" dirty="0">
              <a:solidFill>
                <a:srgbClr val="00B050"/>
              </a:solidFill>
              <a:latin typeface="Times New Roman" pitchFamily="18" charset="0"/>
              <a:cs typeface="Times New Roman" pitchFamily="18" charset="0"/>
            </a:rPr>
            <a:t>Không trái quy định PL, phù hợp đạo đức XH, không xâm phạm lợi ích hoặc trốn tránh nghĩa vụ </a:t>
          </a:r>
          <a:r>
            <a:rPr lang="en-US" sz="3200" b="0" kern="1200" dirty="0" err="1">
              <a:solidFill>
                <a:srgbClr val="00B050"/>
              </a:solidFill>
              <a:latin typeface="Times New Roman" pitchFamily="18" charset="0"/>
              <a:cs typeface="Times New Roman" pitchFamily="18" charset="0"/>
            </a:rPr>
            <a:t>với</a:t>
          </a:r>
          <a:r>
            <a:rPr lang="en-US" sz="3200" b="0" kern="1200" dirty="0">
              <a:solidFill>
                <a:srgbClr val="00B050"/>
              </a:solidFill>
              <a:latin typeface="Times New Roman" pitchFamily="18" charset="0"/>
              <a:cs typeface="Times New Roman" pitchFamily="18" charset="0"/>
            </a:rPr>
            <a:t> </a:t>
          </a:r>
          <a:r>
            <a:rPr lang="en-US" sz="3200" b="0" kern="1200" dirty="0" smtClean="0">
              <a:solidFill>
                <a:srgbClr val="00B050"/>
              </a:solidFill>
              <a:latin typeface="Times New Roman" pitchFamily="18" charset="0"/>
              <a:cs typeface="Times New Roman" pitchFamily="18" charset="0"/>
            </a:rPr>
            <a:t>NN.</a:t>
          </a:r>
          <a:endParaRPr lang="en-US" sz="3200" b="0" kern="1200" dirty="0">
            <a:solidFill>
              <a:srgbClr val="00B050"/>
            </a:solidFill>
          </a:endParaRPr>
        </a:p>
      </dsp:txBody>
      <dsp:txXfrm>
        <a:off x="8698747" y="1673381"/>
        <a:ext cx="2933087" cy="46684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29D3F-0581-492F-A80A-1F27F2F90D09}">
      <dsp:nvSpPr>
        <dsp:cNvPr id="0" name=""/>
        <dsp:cNvSpPr/>
      </dsp:nvSpPr>
      <dsp:spPr>
        <a:xfrm>
          <a:off x="0" y="0"/>
          <a:ext cx="1182820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B6E3A1-4F83-43D3-A3FB-985CA2AAC43F}">
      <dsp:nvSpPr>
        <dsp:cNvPr id="0" name=""/>
        <dsp:cNvSpPr/>
      </dsp:nvSpPr>
      <dsp:spPr>
        <a:xfrm>
          <a:off x="0" y="0"/>
          <a:ext cx="2365641" cy="5427407"/>
        </a:xfrm>
        <a:prstGeom prst="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r>
            <a:rPr lang="en-US" sz="6500" b="1" kern="1200" dirty="0">
              <a:latin typeface="Times New Roman" pitchFamily="18" charset="0"/>
              <a:cs typeface="Times New Roman" pitchFamily="18" charset="0"/>
            </a:rPr>
            <a:t>Tổ chức buổi hòa giải</a:t>
          </a:r>
          <a:endParaRPr lang="en-US" sz="6500" kern="1200" dirty="0"/>
        </a:p>
      </dsp:txBody>
      <dsp:txXfrm>
        <a:off x="0" y="0"/>
        <a:ext cx="2365641" cy="5427407"/>
      </dsp:txXfrm>
    </dsp:sp>
    <dsp:sp modelId="{B4D17298-1A82-4899-A31E-E674CE54DB93}">
      <dsp:nvSpPr>
        <dsp:cNvPr id="0" name=""/>
        <dsp:cNvSpPr/>
      </dsp:nvSpPr>
      <dsp:spPr>
        <a:xfrm>
          <a:off x="2543064" y="73142"/>
          <a:ext cx="9285141" cy="1028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US" sz="3600" b="1" kern="1200">
              <a:latin typeface="Times New Roman" pitchFamily="18" charset="0"/>
              <a:cs typeface="Times New Roman" pitchFamily="18" charset="0"/>
            </a:rPr>
            <a:t>Lập danh sách những người tham gia hòa giải</a:t>
          </a:r>
          <a:endParaRPr lang="en-US" sz="3600" b="1" kern="1200"/>
        </a:p>
      </dsp:txBody>
      <dsp:txXfrm>
        <a:off x="2543064" y="73142"/>
        <a:ext cx="9285141" cy="1028475"/>
      </dsp:txXfrm>
    </dsp:sp>
    <dsp:sp modelId="{66D4C8E4-4488-44E4-A5F2-10092FB37422}">
      <dsp:nvSpPr>
        <dsp:cNvPr id="0" name=""/>
        <dsp:cNvSpPr/>
      </dsp:nvSpPr>
      <dsp:spPr>
        <a:xfrm>
          <a:off x="2365641" y="1101618"/>
          <a:ext cx="946256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EF9370-6DB4-4E2A-9A94-D01EBC32FDA1}">
      <dsp:nvSpPr>
        <dsp:cNvPr id="0" name=""/>
        <dsp:cNvSpPr/>
      </dsp:nvSpPr>
      <dsp:spPr>
        <a:xfrm>
          <a:off x="2543064" y="1174760"/>
          <a:ext cx="9285141" cy="1462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US" sz="3600" b="1" kern="1200" dirty="0">
              <a:latin typeface="Times New Roman" pitchFamily="18" charset="0"/>
              <a:cs typeface="Times New Roman" pitchFamily="18" charset="0"/>
            </a:rPr>
            <a:t>Dự kiến thời gian, địa điểm tổ chức hòa giải và thông báo cho người tham gia biết</a:t>
          </a:r>
          <a:endParaRPr lang="en-US" sz="3600" b="1" kern="1200" dirty="0"/>
        </a:p>
      </dsp:txBody>
      <dsp:txXfrm>
        <a:off x="2543064" y="1174760"/>
        <a:ext cx="9285141" cy="1462855"/>
      </dsp:txXfrm>
    </dsp:sp>
    <dsp:sp modelId="{7CC6E4ED-F255-4C75-88A8-42DF7D2C0E94}">
      <dsp:nvSpPr>
        <dsp:cNvPr id="0" name=""/>
        <dsp:cNvSpPr/>
      </dsp:nvSpPr>
      <dsp:spPr>
        <a:xfrm>
          <a:off x="2365641" y="2637616"/>
          <a:ext cx="946256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31146D-7B06-45DD-87BE-329B1B3EF9CB}">
      <dsp:nvSpPr>
        <dsp:cNvPr id="0" name=""/>
        <dsp:cNvSpPr/>
      </dsp:nvSpPr>
      <dsp:spPr>
        <a:xfrm>
          <a:off x="2543064" y="2710759"/>
          <a:ext cx="9285141" cy="1099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US" sz="3600" b="1" kern="1200">
              <a:latin typeface="Times New Roman" pitchFamily="18" charset="0"/>
              <a:cs typeface="Times New Roman" pitchFamily="18" charset="0"/>
            </a:rPr>
            <a:t>Kịch bản hòa giải</a:t>
          </a:r>
          <a:endParaRPr lang="en-US" sz="3600" b="1" kern="1200"/>
        </a:p>
      </dsp:txBody>
      <dsp:txXfrm>
        <a:off x="2543064" y="2710759"/>
        <a:ext cx="9285141" cy="1099570"/>
      </dsp:txXfrm>
    </dsp:sp>
    <dsp:sp modelId="{5A52643B-9E86-49FD-B0B0-B6052AE6CE08}">
      <dsp:nvSpPr>
        <dsp:cNvPr id="0" name=""/>
        <dsp:cNvSpPr/>
      </dsp:nvSpPr>
      <dsp:spPr>
        <a:xfrm>
          <a:off x="2365641" y="3810329"/>
          <a:ext cx="946256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DEC09D-47BA-4151-A24B-F8C7A24D6A72}">
      <dsp:nvSpPr>
        <dsp:cNvPr id="0" name=""/>
        <dsp:cNvSpPr/>
      </dsp:nvSpPr>
      <dsp:spPr>
        <a:xfrm>
          <a:off x="2543064" y="3883472"/>
          <a:ext cx="9285141" cy="1462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US" sz="3600" b="1" kern="1200" dirty="0">
              <a:latin typeface="Times New Roman" pitchFamily="18" charset="0"/>
              <a:cs typeface="Times New Roman" pitchFamily="18" charset="0"/>
            </a:rPr>
            <a:t>Chuẩn bị các giấy tờ, tài liệu, văn bản QPPL có liên quan</a:t>
          </a:r>
          <a:endParaRPr lang="en-US" sz="3600" b="1" kern="1200" dirty="0"/>
        </a:p>
      </dsp:txBody>
      <dsp:txXfrm>
        <a:off x="2543064" y="3883472"/>
        <a:ext cx="9285141" cy="1462855"/>
      </dsp:txXfrm>
    </dsp:sp>
    <dsp:sp modelId="{5552D7AD-6FFD-4BFB-BEBF-802A4CE1717C}">
      <dsp:nvSpPr>
        <dsp:cNvPr id="0" name=""/>
        <dsp:cNvSpPr/>
      </dsp:nvSpPr>
      <dsp:spPr>
        <a:xfrm>
          <a:off x="2365641" y="5346328"/>
          <a:ext cx="946256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F15F9-F865-4027-886E-1743807B104B}">
      <dsp:nvSpPr>
        <dsp:cNvPr id="0" name=""/>
        <dsp:cNvSpPr/>
      </dsp:nvSpPr>
      <dsp:spPr>
        <a:xfrm>
          <a:off x="5769852" y="1442380"/>
          <a:ext cx="4737791" cy="803380"/>
        </a:xfrm>
        <a:custGeom>
          <a:avLst/>
          <a:gdLst/>
          <a:ahLst/>
          <a:cxnLst/>
          <a:rect l="0" t="0" r="0" b="0"/>
          <a:pathLst>
            <a:path>
              <a:moveTo>
                <a:pt x="0" y="0"/>
              </a:moveTo>
              <a:lnTo>
                <a:pt x="0" y="545696"/>
              </a:lnTo>
              <a:lnTo>
                <a:pt x="4737791" y="545696"/>
              </a:lnTo>
              <a:lnTo>
                <a:pt x="4737791" y="8033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98A713-0D4E-4ECE-9CB7-21383959BB70}">
      <dsp:nvSpPr>
        <dsp:cNvPr id="0" name=""/>
        <dsp:cNvSpPr/>
      </dsp:nvSpPr>
      <dsp:spPr>
        <a:xfrm>
          <a:off x="5769852" y="1442380"/>
          <a:ext cx="1768289" cy="803380"/>
        </a:xfrm>
        <a:custGeom>
          <a:avLst/>
          <a:gdLst/>
          <a:ahLst/>
          <a:cxnLst/>
          <a:rect l="0" t="0" r="0" b="0"/>
          <a:pathLst>
            <a:path>
              <a:moveTo>
                <a:pt x="0" y="0"/>
              </a:moveTo>
              <a:lnTo>
                <a:pt x="0" y="545696"/>
              </a:lnTo>
              <a:lnTo>
                <a:pt x="1768289" y="545696"/>
              </a:lnTo>
              <a:lnTo>
                <a:pt x="1768289" y="8033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3EE802-0550-40D2-AF1C-14226325B32F}">
      <dsp:nvSpPr>
        <dsp:cNvPr id="0" name=""/>
        <dsp:cNvSpPr/>
      </dsp:nvSpPr>
      <dsp:spPr>
        <a:xfrm>
          <a:off x="4568639" y="1442380"/>
          <a:ext cx="1201212" cy="803380"/>
        </a:xfrm>
        <a:custGeom>
          <a:avLst/>
          <a:gdLst/>
          <a:ahLst/>
          <a:cxnLst/>
          <a:rect l="0" t="0" r="0" b="0"/>
          <a:pathLst>
            <a:path>
              <a:moveTo>
                <a:pt x="1201212" y="0"/>
              </a:moveTo>
              <a:lnTo>
                <a:pt x="1201212" y="545696"/>
              </a:lnTo>
              <a:lnTo>
                <a:pt x="0" y="545696"/>
              </a:lnTo>
              <a:lnTo>
                <a:pt x="0" y="8033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7D89FC-D961-45B6-835E-7923873EE9CB}">
      <dsp:nvSpPr>
        <dsp:cNvPr id="0" name=""/>
        <dsp:cNvSpPr/>
      </dsp:nvSpPr>
      <dsp:spPr>
        <a:xfrm>
          <a:off x="1415605" y="1442380"/>
          <a:ext cx="4354246" cy="803380"/>
        </a:xfrm>
        <a:custGeom>
          <a:avLst/>
          <a:gdLst/>
          <a:ahLst/>
          <a:cxnLst/>
          <a:rect l="0" t="0" r="0" b="0"/>
          <a:pathLst>
            <a:path>
              <a:moveTo>
                <a:pt x="4354246" y="0"/>
              </a:moveTo>
              <a:lnTo>
                <a:pt x="4354246" y="545696"/>
              </a:lnTo>
              <a:lnTo>
                <a:pt x="0" y="545696"/>
              </a:lnTo>
              <a:lnTo>
                <a:pt x="0" y="803380"/>
              </a:lnTo>
            </a:path>
          </a:pathLst>
        </a:custGeom>
        <a:noFill/>
        <a:ln w="19050" cap="flat" cmpd="sng" algn="ctr">
          <a:solidFill>
            <a:schemeClr val="accent5"/>
          </a:solidFill>
          <a:prstDash val="solid"/>
          <a:miter lim="800000"/>
        </a:ln>
        <a:effectLst/>
      </dsp:spPr>
      <dsp:style>
        <a:lnRef idx="3">
          <a:schemeClr val="accent5"/>
        </a:lnRef>
        <a:fillRef idx="0">
          <a:schemeClr val="accent5"/>
        </a:fillRef>
        <a:effectRef idx="2">
          <a:schemeClr val="accent5"/>
        </a:effectRef>
        <a:fontRef idx="minor">
          <a:schemeClr val="tx1"/>
        </a:fontRef>
      </dsp:style>
    </dsp:sp>
    <dsp:sp modelId="{3AC4BD28-BF04-4F83-B403-DF5B0BC1DE7E}">
      <dsp:nvSpPr>
        <dsp:cNvPr id="0" name=""/>
        <dsp:cNvSpPr/>
      </dsp:nvSpPr>
      <dsp:spPr>
        <a:xfrm>
          <a:off x="2797626" y="0"/>
          <a:ext cx="5944451" cy="1442380"/>
        </a:xfrm>
        <a:prstGeom prst="rect">
          <a:avLst/>
        </a:prstGeom>
        <a:solidFill>
          <a:srgbClr val="F1D7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b="1" kern="1200" spc="-90">
              <a:solidFill>
                <a:schemeClr val="tx1"/>
              </a:solidFill>
              <a:latin typeface="Times New Roman" panose="02020603050405020304" pitchFamily="18" charset="0"/>
              <a:cs typeface="Times New Roman" panose="02020603050405020304" pitchFamily="18" charset="0"/>
            </a:rPr>
            <a:t>Đ</a:t>
          </a:r>
          <a:r>
            <a:rPr lang="vi-VN" sz="3500" b="1" kern="1200" spc="-90">
              <a:solidFill>
                <a:schemeClr val="tx1"/>
              </a:solidFill>
              <a:latin typeface="Times New Roman" panose="02020603050405020304" pitchFamily="18" charset="0"/>
              <a:cs typeface="Times New Roman" panose="02020603050405020304" pitchFamily="18" charset="0"/>
            </a:rPr>
            <a:t>iều hành </a:t>
          </a:r>
          <a:r>
            <a:rPr lang="en-US" sz="3500" b="1" kern="1200" spc="-90">
              <a:solidFill>
                <a:schemeClr val="tx1"/>
              </a:solidFill>
              <a:latin typeface="Times New Roman" panose="02020603050405020304" pitchFamily="18" charset="0"/>
              <a:cs typeface="Times New Roman" panose="02020603050405020304" pitchFamily="18" charset="0"/>
            </a:rPr>
            <a:t>buổi </a:t>
          </a:r>
          <a:r>
            <a:rPr lang="vi-VN" sz="3500" b="1" kern="1200" spc="-90">
              <a:solidFill>
                <a:schemeClr val="tx1"/>
              </a:solidFill>
              <a:latin typeface="Times New Roman" panose="02020603050405020304" pitchFamily="18" charset="0"/>
              <a:cs typeface="Times New Roman" panose="02020603050405020304" pitchFamily="18" charset="0"/>
            </a:rPr>
            <a:t>hòa giải</a:t>
          </a:r>
          <a:endParaRPr lang="en-US" sz="3500" kern="1200">
            <a:solidFill>
              <a:schemeClr val="tx1"/>
            </a:solidFill>
          </a:endParaRPr>
        </a:p>
      </dsp:txBody>
      <dsp:txXfrm>
        <a:off x="2797626" y="0"/>
        <a:ext cx="5944451" cy="1442380"/>
      </dsp:txXfrm>
    </dsp:sp>
    <dsp:sp modelId="{5269A88C-1A47-4999-8DF6-F995D91BDF14}">
      <dsp:nvSpPr>
        <dsp:cNvPr id="0" name=""/>
        <dsp:cNvSpPr/>
      </dsp:nvSpPr>
      <dsp:spPr>
        <a:xfrm>
          <a:off x="5005" y="2245761"/>
          <a:ext cx="2821198" cy="3801085"/>
        </a:xfrm>
        <a:prstGeom prst="rect">
          <a:avLst/>
        </a:prstGeom>
        <a:solidFill>
          <a:srgbClr val="F1D7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b="1" kern="1200">
              <a:solidFill>
                <a:schemeClr val="tx1"/>
              </a:solidFill>
              <a:latin typeface="Times New Roman" panose="02020603050405020304" pitchFamily="18" charset="0"/>
              <a:cs typeface="Times New Roman" panose="02020603050405020304" pitchFamily="18" charset="0"/>
            </a:rPr>
            <a:t>Kiểm tra lại thông tin những người tham gia</a:t>
          </a:r>
          <a:endParaRPr lang="en-US" sz="3000" kern="1200"/>
        </a:p>
      </dsp:txBody>
      <dsp:txXfrm>
        <a:off x="5005" y="2245761"/>
        <a:ext cx="2821198" cy="3801085"/>
      </dsp:txXfrm>
    </dsp:sp>
    <dsp:sp modelId="{77C7DE03-B67A-45D1-A428-910BB06C5AD3}">
      <dsp:nvSpPr>
        <dsp:cNvPr id="0" name=""/>
        <dsp:cNvSpPr/>
      </dsp:nvSpPr>
      <dsp:spPr>
        <a:xfrm>
          <a:off x="3341572" y="2245761"/>
          <a:ext cx="2454133" cy="3787170"/>
        </a:xfrm>
        <a:prstGeom prst="rect">
          <a:avLst/>
        </a:prstGeom>
        <a:solidFill>
          <a:srgbClr val="F1D7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b="1" kern="1200">
              <a:solidFill>
                <a:schemeClr val="tx1"/>
              </a:solidFill>
              <a:latin typeface="Times New Roman" panose="02020603050405020304" pitchFamily="18" charset="0"/>
              <a:cs typeface="Times New Roman" panose="02020603050405020304" pitchFamily="18" charset="0"/>
            </a:rPr>
            <a:t>Dành thời gian cho các bên trình bày, thảo luận</a:t>
          </a:r>
          <a:endParaRPr lang="en-US" sz="3000" kern="1200"/>
        </a:p>
      </dsp:txBody>
      <dsp:txXfrm>
        <a:off x="3341572" y="2245761"/>
        <a:ext cx="2454133" cy="3787170"/>
      </dsp:txXfrm>
    </dsp:sp>
    <dsp:sp modelId="{10FA6262-88C5-4A35-B52D-C1953ECF8170}">
      <dsp:nvSpPr>
        <dsp:cNvPr id="0" name=""/>
        <dsp:cNvSpPr/>
      </dsp:nvSpPr>
      <dsp:spPr>
        <a:xfrm>
          <a:off x="6311074" y="2245761"/>
          <a:ext cx="2454133" cy="3852278"/>
        </a:xfrm>
        <a:prstGeom prst="rect">
          <a:avLst/>
        </a:prstGeom>
        <a:solidFill>
          <a:srgbClr val="F1D7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b="1" kern="1200">
              <a:solidFill>
                <a:schemeClr val="tx1"/>
              </a:solidFill>
              <a:latin typeface="Times New Roman" panose="02020603050405020304" pitchFamily="18" charset="0"/>
              <a:cs typeface="Times New Roman" panose="02020603050405020304" pitchFamily="18" charset="0"/>
            </a:rPr>
            <a:t>Điều hành theo kịch bản linh hoạt</a:t>
          </a:r>
          <a:endParaRPr lang="en-US" sz="3000" kern="1200"/>
        </a:p>
      </dsp:txBody>
      <dsp:txXfrm>
        <a:off x="6311074" y="2245761"/>
        <a:ext cx="2454133" cy="3852278"/>
      </dsp:txXfrm>
    </dsp:sp>
    <dsp:sp modelId="{66AEDE81-8A10-4BEB-8EAC-0B0CE29C78FE}">
      <dsp:nvSpPr>
        <dsp:cNvPr id="0" name=""/>
        <dsp:cNvSpPr/>
      </dsp:nvSpPr>
      <dsp:spPr>
        <a:xfrm>
          <a:off x="9280576" y="2245761"/>
          <a:ext cx="2454133" cy="3720380"/>
        </a:xfrm>
        <a:prstGeom prst="rect">
          <a:avLst/>
        </a:prstGeom>
        <a:solidFill>
          <a:srgbClr val="F1D7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b="1" kern="1200">
              <a:solidFill>
                <a:schemeClr val="tx1"/>
              </a:solidFill>
              <a:latin typeface="Times New Roman" pitchFamily="18" charset="0"/>
              <a:cs typeface="Times New Roman" pitchFamily="18" charset="0"/>
            </a:rPr>
            <a:t>Đảm bảo tính dân chủ, công bằng trong buổi hòa giải</a:t>
          </a:r>
          <a:endParaRPr lang="en-US" sz="3000" kern="1200"/>
        </a:p>
      </dsp:txBody>
      <dsp:txXfrm>
        <a:off x="9280576" y="2245761"/>
        <a:ext cx="2454133" cy="37203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853DFC-8C23-47CA-8BD4-265687EA5F12}">
      <dsp:nvSpPr>
        <dsp:cNvPr id="0" name=""/>
        <dsp:cNvSpPr/>
      </dsp:nvSpPr>
      <dsp:spPr>
        <a:xfrm>
          <a:off x="5906729" y="2657174"/>
          <a:ext cx="3214992" cy="1115947"/>
        </a:xfrm>
        <a:custGeom>
          <a:avLst/>
          <a:gdLst/>
          <a:ahLst/>
          <a:cxnLst/>
          <a:rect l="0" t="0" r="0" b="0"/>
          <a:pathLst>
            <a:path>
              <a:moveTo>
                <a:pt x="0" y="0"/>
              </a:moveTo>
              <a:lnTo>
                <a:pt x="0" y="557973"/>
              </a:lnTo>
              <a:lnTo>
                <a:pt x="3214992" y="557973"/>
              </a:lnTo>
              <a:lnTo>
                <a:pt x="3214992" y="111594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C341C94-94A2-4DE9-8E55-C491CC7C0276}">
      <dsp:nvSpPr>
        <dsp:cNvPr id="0" name=""/>
        <dsp:cNvSpPr/>
      </dsp:nvSpPr>
      <dsp:spPr>
        <a:xfrm>
          <a:off x="2691736" y="2657174"/>
          <a:ext cx="3214992" cy="1115947"/>
        </a:xfrm>
        <a:custGeom>
          <a:avLst/>
          <a:gdLst/>
          <a:ahLst/>
          <a:cxnLst/>
          <a:rect l="0" t="0" r="0" b="0"/>
          <a:pathLst>
            <a:path>
              <a:moveTo>
                <a:pt x="3214992" y="0"/>
              </a:moveTo>
              <a:lnTo>
                <a:pt x="3214992" y="557973"/>
              </a:lnTo>
              <a:lnTo>
                <a:pt x="0" y="557973"/>
              </a:lnTo>
              <a:lnTo>
                <a:pt x="0" y="111594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B2A79CE-8330-4C17-9CBC-662792A0DADC}">
      <dsp:nvSpPr>
        <dsp:cNvPr id="0" name=""/>
        <dsp:cNvSpPr/>
      </dsp:nvSpPr>
      <dsp:spPr>
        <a:xfrm>
          <a:off x="3249710" y="155"/>
          <a:ext cx="5314037" cy="2657018"/>
        </a:xfrm>
        <a:prstGeom prst="rect">
          <a:avLst/>
        </a:prstGeom>
        <a:solidFill>
          <a:srgbClr val="F1D7F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b="1" i="0" kern="1200">
              <a:solidFill>
                <a:schemeClr val="tx1"/>
              </a:solidFill>
              <a:latin typeface="Times New Roman" panose="02020603050405020304" pitchFamily="18" charset="0"/>
              <a:cs typeface="Times New Roman" panose="02020603050405020304" pitchFamily="18" charset="0"/>
            </a:rPr>
            <a:t>K</a:t>
          </a:r>
          <a:r>
            <a:rPr lang="vi-VN" sz="4000" b="1" i="0" kern="1200">
              <a:solidFill>
                <a:schemeClr val="tx1"/>
              </a:solidFill>
              <a:latin typeface="Times New Roman" panose="02020603050405020304" pitchFamily="18" charset="0"/>
              <a:cs typeface="Times New Roman" panose="02020603050405020304" pitchFamily="18" charset="0"/>
            </a:rPr>
            <a:t>iểm soát </a:t>
          </a:r>
          <a:r>
            <a:rPr lang="en-US" sz="4000" b="1" i="0" kern="1200">
              <a:solidFill>
                <a:schemeClr val="tx1"/>
              </a:solidFill>
              <a:latin typeface="Times New Roman" panose="02020603050405020304" pitchFamily="18" charset="0"/>
              <a:cs typeface="Times New Roman" panose="02020603050405020304" pitchFamily="18" charset="0"/>
            </a:rPr>
            <a:t>buổi </a:t>
          </a:r>
          <a:r>
            <a:rPr lang="vi-VN" sz="4000" b="1" i="0" kern="1200">
              <a:solidFill>
                <a:schemeClr val="tx1"/>
              </a:solidFill>
              <a:latin typeface="Times New Roman" panose="02020603050405020304" pitchFamily="18" charset="0"/>
              <a:cs typeface="Times New Roman" panose="02020603050405020304" pitchFamily="18" charset="0"/>
            </a:rPr>
            <a:t>hòa giải</a:t>
          </a:r>
          <a:endParaRPr lang="en-US" sz="4000" kern="1200">
            <a:solidFill>
              <a:schemeClr val="tx1"/>
            </a:solidFill>
          </a:endParaRPr>
        </a:p>
      </dsp:txBody>
      <dsp:txXfrm>
        <a:off x="3249710" y="155"/>
        <a:ext cx="5314037" cy="2657018"/>
      </dsp:txXfrm>
    </dsp:sp>
    <dsp:sp modelId="{A429E85C-6D5B-416A-BED8-912B81FB2CA9}">
      <dsp:nvSpPr>
        <dsp:cNvPr id="0" name=""/>
        <dsp:cNvSpPr/>
      </dsp:nvSpPr>
      <dsp:spPr>
        <a:xfrm>
          <a:off x="34717" y="3773122"/>
          <a:ext cx="5314037" cy="2657018"/>
        </a:xfrm>
        <a:prstGeom prst="rect">
          <a:avLst/>
        </a:prstGeom>
        <a:solidFill>
          <a:srgbClr val="F1D7F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b="1" kern="1200">
              <a:solidFill>
                <a:schemeClr val="tx1"/>
              </a:solidFill>
              <a:latin typeface="Times New Roman" panose="02020603050405020304" pitchFamily="18" charset="0"/>
              <a:cs typeface="Times New Roman" panose="02020603050405020304" pitchFamily="18" charset="0"/>
            </a:rPr>
            <a:t>Kiểm soát diễn biến của buổi hòa giải</a:t>
          </a:r>
          <a:endParaRPr lang="en-US" sz="3500" b="1" kern="1200"/>
        </a:p>
      </dsp:txBody>
      <dsp:txXfrm>
        <a:off x="34717" y="3773122"/>
        <a:ext cx="5314037" cy="2657018"/>
      </dsp:txXfrm>
    </dsp:sp>
    <dsp:sp modelId="{B6D81FFF-F1A2-41A7-875B-3242DB79FEBE}">
      <dsp:nvSpPr>
        <dsp:cNvPr id="0" name=""/>
        <dsp:cNvSpPr/>
      </dsp:nvSpPr>
      <dsp:spPr>
        <a:xfrm>
          <a:off x="6464702" y="3773122"/>
          <a:ext cx="5314037" cy="2657018"/>
        </a:xfrm>
        <a:prstGeom prst="rect">
          <a:avLst/>
        </a:prstGeom>
        <a:solidFill>
          <a:srgbClr val="F1D7F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r>
            <a:rPr lang="en-US" sz="3500" b="1" kern="1200">
              <a:solidFill>
                <a:schemeClr val="tx1"/>
              </a:solidFill>
              <a:latin typeface="Times New Roman" panose="02020603050405020304" pitchFamily="18" charset="0"/>
              <a:cs typeface="Times New Roman" panose="02020603050405020304" pitchFamily="18" charset="0"/>
            </a:rPr>
            <a:t>Xử lý các tình huống diễn ra tại buổi hòa giải</a:t>
          </a:r>
          <a:endParaRPr lang="en-US" sz="3500" b="1" kern="1200"/>
        </a:p>
      </dsp:txBody>
      <dsp:txXfrm>
        <a:off x="6464702" y="3773122"/>
        <a:ext cx="5314037" cy="26570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D5DEF-7804-4F5C-A3A0-22E084AC18AA}">
      <dsp:nvSpPr>
        <dsp:cNvPr id="0" name=""/>
        <dsp:cNvSpPr/>
      </dsp:nvSpPr>
      <dsp:spPr>
        <a:xfrm rot="10800000">
          <a:off x="574629" y="2255"/>
          <a:ext cx="6242445" cy="3071141"/>
        </a:xfrm>
        <a:prstGeom prst="homePlate">
          <a:avLst/>
        </a:prstGeom>
        <a:solidFill>
          <a:srgbClr val="AEC5E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0443" tIns="114300" rIns="213360" bIns="114300" numCol="1" spcCol="1270" anchor="ctr" anchorCtr="0">
          <a:noAutofit/>
        </a:bodyPr>
        <a:lstStyle/>
        <a:p>
          <a:pPr lvl="0" algn="ctr" defTabSz="1333500" rtl="0">
            <a:lnSpc>
              <a:spcPct val="90000"/>
            </a:lnSpc>
            <a:spcBef>
              <a:spcPct val="0"/>
            </a:spcBef>
            <a:spcAft>
              <a:spcPct val="35000"/>
            </a:spcAft>
          </a:pPr>
          <a:r>
            <a:rPr lang="en-US" sz="3000" b="1" kern="1200" dirty="0">
              <a:solidFill>
                <a:schemeClr val="tx1"/>
              </a:solidFill>
              <a:latin typeface="Times New Roman" panose="02020603050405020304" pitchFamily="18" charset="0"/>
              <a:cs typeface="Times New Roman" panose="02020603050405020304" pitchFamily="18" charset="0"/>
            </a:rPr>
            <a:t>HGV đã nắm được thông tin cơ bản của vụ việc, nguyên nhân của tranh chấp, do đã gặp gỡ, tiếp xúc hoặc gọi điện thoại cho các bên.</a:t>
          </a:r>
          <a:endParaRPr lang="en-US" sz="3000" kern="1200" dirty="0">
            <a:solidFill>
              <a:schemeClr val="tx1"/>
            </a:solidFill>
            <a:latin typeface="Times New Roman" panose="02020603050405020304" pitchFamily="18" charset="0"/>
            <a:cs typeface="Times New Roman" panose="02020603050405020304" pitchFamily="18" charset="0"/>
          </a:endParaRPr>
        </a:p>
      </dsp:txBody>
      <dsp:txXfrm rot="10800000">
        <a:off x="1342414" y="2255"/>
        <a:ext cx="5474660" cy="3071141"/>
      </dsp:txXfrm>
    </dsp:sp>
    <dsp:sp modelId="{65C57B92-3259-4FE4-89BE-362207275185}">
      <dsp:nvSpPr>
        <dsp:cNvPr id="0" name=""/>
        <dsp:cNvSpPr/>
      </dsp:nvSpPr>
      <dsp:spPr>
        <a:xfrm>
          <a:off x="0" y="548892"/>
          <a:ext cx="1973918" cy="197391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469561-AD23-4108-A31E-CEA745FC4E62}">
      <dsp:nvSpPr>
        <dsp:cNvPr id="0" name=""/>
        <dsp:cNvSpPr/>
      </dsp:nvSpPr>
      <dsp:spPr>
        <a:xfrm rot="10800000">
          <a:off x="917622" y="3562627"/>
          <a:ext cx="6094452" cy="1973918"/>
        </a:xfrm>
        <a:prstGeom prst="homePlate">
          <a:avLst/>
        </a:prstGeom>
        <a:solidFill>
          <a:srgbClr val="AEC5E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0443" tIns="114300" rIns="213360" bIns="114300" numCol="1" spcCol="1270" anchor="ctr" anchorCtr="0">
          <a:noAutofit/>
        </a:bodyPr>
        <a:lstStyle/>
        <a:p>
          <a:pPr lvl="0" algn="ctr" defTabSz="1333500" rtl="0">
            <a:lnSpc>
              <a:spcPct val="90000"/>
            </a:lnSpc>
            <a:spcBef>
              <a:spcPct val="0"/>
            </a:spcBef>
            <a:spcAft>
              <a:spcPct val="35000"/>
            </a:spcAft>
          </a:pPr>
          <a:r>
            <a:rPr lang="en-US" sz="3000" b="1" kern="1200" err="1">
              <a:solidFill>
                <a:schemeClr val="tx1"/>
              </a:solidFill>
              <a:latin typeface="Times New Roman" panose="02020603050405020304" pitchFamily="18" charset="0"/>
              <a:cs typeface="Times New Roman" panose="02020603050405020304" pitchFamily="18" charset="0"/>
            </a:rPr>
            <a:t>Vậy</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có</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cần</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cho</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các</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bên</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trình</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bày</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lại</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nội</a:t>
          </a:r>
          <a:r>
            <a:rPr lang="en-US" sz="3000" b="1" kern="1200">
              <a:solidFill>
                <a:schemeClr val="tx1"/>
              </a:solidFill>
              <a:latin typeface="Times New Roman" panose="02020603050405020304" pitchFamily="18" charset="0"/>
              <a:cs typeface="Times New Roman" panose="02020603050405020304" pitchFamily="18" charset="0"/>
            </a:rPr>
            <a:t> dung </a:t>
          </a:r>
          <a:r>
            <a:rPr lang="en-US" sz="3000" b="1" kern="1200" err="1">
              <a:solidFill>
                <a:schemeClr val="tx1"/>
              </a:solidFill>
              <a:latin typeface="Times New Roman" panose="02020603050405020304" pitchFamily="18" charset="0"/>
              <a:cs typeface="Times New Roman" panose="02020603050405020304" pitchFamily="18" charset="0"/>
            </a:rPr>
            <a:t>vụ</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việc</a:t>
          </a:r>
          <a:r>
            <a:rPr lang="en-US" sz="3000" b="1" kern="1200">
              <a:solidFill>
                <a:schemeClr val="tx1"/>
              </a:solidFill>
              <a:latin typeface="Times New Roman" panose="02020603050405020304" pitchFamily="18" charset="0"/>
              <a:cs typeface="Times New Roman" panose="02020603050405020304" pitchFamily="18" charset="0"/>
            </a:rPr>
            <a:t> </a:t>
          </a:r>
          <a:r>
            <a:rPr lang="en-US" sz="3000" b="1" kern="1200" err="1">
              <a:solidFill>
                <a:schemeClr val="tx1"/>
              </a:solidFill>
              <a:latin typeface="Times New Roman" panose="02020603050405020304" pitchFamily="18" charset="0"/>
              <a:cs typeface="Times New Roman" panose="02020603050405020304" pitchFamily="18" charset="0"/>
            </a:rPr>
            <a:t>không</a:t>
          </a:r>
          <a:r>
            <a:rPr lang="en-US" sz="3000" b="1" kern="1200">
              <a:solidFill>
                <a:schemeClr val="tx1"/>
              </a:solidFill>
              <a:latin typeface="Times New Roman" panose="02020603050405020304" pitchFamily="18" charset="0"/>
              <a:cs typeface="Times New Roman" panose="02020603050405020304" pitchFamily="18" charset="0"/>
            </a:rPr>
            <a:t>?</a:t>
          </a:r>
          <a:endParaRPr lang="en-US" sz="3000" kern="1200">
            <a:solidFill>
              <a:schemeClr val="tx1"/>
            </a:solidFill>
            <a:latin typeface="Times New Roman" panose="02020603050405020304" pitchFamily="18" charset="0"/>
            <a:cs typeface="Times New Roman" panose="02020603050405020304" pitchFamily="18" charset="0"/>
          </a:endParaRPr>
        </a:p>
      </dsp:txBody>
      <dsp:txXfrm rot="10800000">
        <a:off x="1411101" y="3562627"/>
        <a:ext cx="5600973" cy="1973918"/>
      </dsp:txXfrm>
    </dsp:sp>
    <dsp:sp modelId="{53D3D6B8-FFF6-4319-9878-CAF7361F4C8D}">
      <dsp:nvSpPr>
        <dsp:cNvPr id="0" name=""/>
        <dsp:cNvSpPr/>
      </dsp:nvSpPr>
      <dsp:spPr>
        <a:xfrm>
          <a:off x="0" y="3664881"/>
          <a:ext cx="1973918" cy="1973918"/>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4E9FA-E1A3-474F-81C2-587E3423351D}">
      <dsp:nvSpPr>
        <dsp:cNvPr id="0" name=""/>
        <dsp:cNvSpPr/>
      </dsp:nvSpPr>
      <dsp:spPr>
        <a:xfrm>
          <a:off x="0" y="110"/>
          <a:ext cx="8568952" cy="935771"/>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ctr" defTabSz="2222500" rtl="0">
            <a:lnSpc>
              <a:spcPct val="90000"/>
            </a:lnSpc>
            <a:spcBef>
              <a:spcPct val="0"/>
            </a:spcBef>
            <a:spcAft>
              <a:spcPct val="35000"/>
            </a:spcAft>
          </a:pPr>
          <a:r>
            <a:rPr lang="en-ZA" sz="5000" b="1" kern="1200">
              <a:solidFill>
                <a:srgbClr val="FF0000"/>
              </a:solidFill>
              <a:latin typeface="Times New Roman" pitchFamily="18" charset="0"/>
              <a:cs typeface="Times New Roman" pitchFamily="18" charset="0"/>
            </a:rPr>
            <a:t>1. CĂN </a:t>
          </a:r>
          <a:r>
            <a:rPr lang="en-ZA" sz="5000" b="1" kern="1200" dirty="0">
              <a:solidFill>
                <a:srgbClr val="FF0000"/>
              </a:solidFill>
              <a:latin typeface="Times New Roman" pitchFamily="18" charset="0"/>
              <a:cs typeface="Times New Roman" pitchFamily="18" charset="0"/>
            </a:rPr>
            <a:t>CỨ PHÁP LÝ</a:t>
          </a:r>
        </a:p>
      </dsp:txBody>
      <dsp:txXfrm>
        <a:off x="45681" y="45791"/>
        <a:ext cx="8477590" cy="8444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4AD67E-F3D6-40F7-81A8-5464C3C189E1}">
      <dsp:nvSpPr>
        <dsp:cNvPr id="0" name=""/>
        <dsp:cNvSpPr/>
      </dsp:nvSpPr>
      <dsp:spPr>
        <a:xfrm>
          <a:off x="0" y="1941"/>
          <a:ext cx="8496944" cy="1039150"/>
        </a:xfrm>
        <a:prstGeom prst="round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b="1" kern="1200">
              <a:solidFill>
                <a:schemeClr val="tx1"/>
              </a:solidFill>
              <a:latin typeface="Times New Roman" pitchFamily="18" charset="0"/>
              <a:cs typeface="Times New Roman" pitchFamily="18" charset="0"/>
            </a:rPr>
            <a:t>Bộ luật Tố tụng Dân sự năm 2015</a:t>
          </a:r>
        </a:p>
      </dsp:txBody>
      <dsp:txXfrm>
        <a:off x="50727" y="52668"/>
        <a:ext cx="8395490" cy="937696"/>
      </dsp:txXfrm>
    </dsp:sp>
    <dsp:sp modelId="{EE337494-D94B-4E01-A786-B2617E090A91}">
      <dsp:nvSpPr>
        <dsp:cNvPr id="0" name=""/>
        <dsp:cNvSpPr/>
      </dsp:nvSpPr>
      <dsp:spPr>
        <a:xfrm>
          <a:off x="0" y="1041091"/>
          <a:ext cx="8496944" cy="683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9778" tIns="6350" rIns="35560" bIns="6350" numCol="1" spcCol="1270" anchor="t" anchorCtr="0">
          <a:noAutofit/>
        </a:bodyPr>
        <a:lstStyle/>
        <a:p>
          <a:pPr marL="57150" lvl="1" indent="-57150" algn="l" defTabSz="177800">
            <a:lnSpc>
              <a:spcPct val="90000"/>
            </a:lnSpc>
            <a:spcBef>
              <a:spcPct val="0"/>
            </a:spcBef>
            <a:spcAft>
              <a:spcPct val="20000"/>
            </a:spcAft>
            <a:buChar char="••"/>
          </a:pPr>
          <a:endParaRPr lang="en-US" sz="400" kern="1200"/>
        </a:p>
      </dsp:txBody>
      <dsp:txXfrm>
        <a:off x="0" y="1041091"/>
        <a:ext cx="8496944" cy="68349"/>
      </dsp:txXfrm>
    </dsp:sp>
    <dsp:sp modelId="{8B8F95F7-DB61-4E68-88E7-3CDA00CF74EE}">
      <dsp:nvSpPr>
        <dsp:cNvPr id="0" name=""/>
        <dsp:cNvSpPr/>
      </dsp:nvSpPr>
      <dsp:spPr>
        <a:xfrm>
          <a:off x="0" y="1109440"/>
          <a:ext cx="8496944" cy="2212894"/>
        </a:xfrm>
        <a:prstGeom prst="round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b="1" kern="1200" dirty="0">
              <a:solidFill>
                <a:schemeClr val="tx1"/>
              </a:solidFill>
              <a:latin typeface="Times New Roman" pitchFamily="18" charset="0"/>
              <a:cs typeface="Times New Roman" pitchFamily="18" charset="0"/>
            </a:rPr>
            <a:t>Chương XXXIII quy định “Thủ tục công nhận kết quả hòa giải thành ngoài </a:t>
          </a:r>
          <a:r>
            <a:rPr lang="en-US" sz="3900" b="1" kern="1200" dirty="0" err="1">
              <a:solidFill>
                <a:schemeClr val="tx1"/>
              </a:solidFill>
              <a:latin typeface="Times New Roman" pitchFamily="18" charset="0"/>
              <a:cs typeface="Times New Roman" pitchFamily="18" charset="0"/>
            </a:rPr>
            <a:t>Tòa</a:t>
          </a:r>
          <a:r>
            <a:rPr lang="en-US" sz="3900" b="1" kern="1200" dirty="0">
              <a:solidFill>
                <a:schemeClr val="tx1"/>
              </a:solidFill>
              <a:latin typeface="Times New Roman" pitchFamily="18" charset="0"/>
              <a:cs typeface="Times New Roman" pitchFamily="18" charset="0"/>
            </a:rPr>
            <a:t> án” (04 điều, từ Điều 416 đến Điều 419) </a:t>
          </a:r>
          <a:endParaRPr lang="en-US" sz="3900" kern="1200" dirty="0"/>
        </a:p>
      </dsp:txBody>
      <dsp:txXfrm>
        <a:off x="108025" y="1217465"/>
        <a:ext cx="8280894" cy="1996844"/>
      </dsp:txXfrm>
    </dsp:sp>
    <dsp:sp modelId="{D2818F0D-7E42-41DF-BC2A-7D25FED3D4D5}">
      <dsp:nvSpPr>
        <dsp:cNvPr id="0" name=""/>
        <dsp:cNvSpPr/>
      </dsp:nvSpPr>
      <dsp:spPr>
        <a:xfrm>
          <a:off x="0" y="3322334"/>
          <a:ext cx="8496944" cy="1832916"/>
        </a:xfrm>
        <a:prstGeom prst="rect">
          <a:avLst/>
        </a:prstGeom>
        <a:solidFill>
          <a:srgbClr val="92D050"/>
        </a:solidFill>
        <a:ln>
          <a:noFill/>
        </a:ln>
        <a:effectLst/>
      </dsp:spPr>
      <dsp:style>
        <a:lnRef idx="0">
          <a:scrgbClr r="0" g="0" b="0"/>
        </a:lnRef>
        <a:fillRef idx="0">
          <a:scrgbClr r="0" g="0" b="0"/>
        </a:fillRef>
        <a:effectRef idx="0">
          <a:scrgbClr r="0" g="0" b="0"/>
        </a:effectRef>
        <a:fontRef idx="minor"/>
      </dsp:style>
      <dsp:txBody>
        <a:bodyPr spcFirstLastPara="0" vert="horz" wrap="square" lIns="269778" tIns="36830" rIns="206248" bIns="36830" numCol="1" spcCol="1270" anchor="t" anchorCtr="0">
          <a:noAutofit/>
        </a:bodyPr>
        <a:lstStyle/>
        <a:p>
          <a:pPr marL="285750" lvl="1" indent="-285750" algn="just" defTabSz="1289050">
            <a:lnSpc>
              <a:spcPct val="90000"/>
            </a:lnSpc>
            <a:spcBef>
              <a:spcPct val="0"/>
            </a:spcBef>
            <a:spcAft>
              <a:spcPct val="20000"/>
            </a:spcAft>
            <a:buChar char="••"/>
          </a:pPr>
          <a:r>
            <a:rPr lang="en-US" sz="2900" b="1" kern="1200" dirty="0">
              <a:solidFill>
                <a:srgbClr val="0000FF"/>
              </a:solidFill>
              <a:latin typeface="Times New Roman" pitchFamily="18" charset="0"/>
              <a:cs typeface="Times New Roman" pitchFamily="18" charset="0"/>
            </a:rPr>
            <a:t>Văn bản hướng dẫn: </a:t>
          </a:r>
          <a:r>
            <a:rPr lang="pt-BR" sz="2900" b="1" kern="1200" dirty="0">
              <a:solidFill>
                <a:srgbClr val="0000FF"/>
              </a:solidFill>
              <a:latin typeface="Times New Roman" pitchFamily="18" charset="0"/>
              <a:cs typeface="Times New Roman" pitchFamily="18" charset="0"/>
            </a:rPr>
            <a:t>Công văn số 1503/BTP-PBGDPL ngày 05/5/2017 </a:t>
          </a:r>
          <a:r>
            <a:rPr lang="en-US" sz="2900" b="1" kern="1200" dirty="0">
              <a:solidFill>
                <a:srgbClr val="0000FF"/>
              </a:solidFill>
              <a:latin typeface="Times New Roman" pitchFamily="18" charset="0"/>
              <a:cs typeface="Times New Roman" pitchFamily="18" charset="0"/>
            </a:rPr>
            <a:t>hướng dẫn thực hiện thủ tục yêu cầu Tòa án công nhận kết quả hòa giải thành ở cơ sở</a:t>
          </a:r>
        </a:p>
      </dsp:txBody>
      <dsp:txXfrm>
        <a:off x="0" y="3322334"/>
        <a:ext cx="8496944" cy="18329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4E9FA-E1A3-474F-81C2-587E3423351D}">
      <dsp:nvSpPr>
        <dsp:cNvPr id="0" name=""/>
        <dsp:cNvSpPr/>
      </dsp:nvSpPr>
      <dsp:spPr>
        <a:xfrm>
          <a:off x="0" y="1265"/>
          <a:ext cx="8915400" cy="1294878"/>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en-ZA" sz="3500" b="1" kern="1200">
              <a:solidFill>
                <a:srgbClr val="FF0000"/>
              </a:solidFill>
              <a:latin typeface="Times New Roman" pitchFamily="18" charset="0"/>
              <a:cs typeface="Times New Roman" pitchFamily="18" charset="0"/>
            </a:rPr>
            <a:t>2. Ý </a:t>
          </a:r>
          <a:r>
            <a:rPr lang="en-ZA" sz="3500" b="1" kern="1200" dirty="0">
              <a:solidFill>
                <a:srgbClr val="FF0000"/>
              </a:solidFill>
              <a:latin typeface="Times New Roman" pitchFamily="18" charset="0"/>
              <a:cs typeface="Times New Roman" pitchFamily="18" charset="0"/>
            </a:rPr>
            <a:t>NGHĨA CỦA THỦ TỤC CÔNG NHẬN</a:t>
          </a:r>
        </a:p>
        <a:p>
          <a:pPr lvl="0" algn="ctr" defTabSz="1555750" rtl="0">
            <a:lnSpc>
              <a:spcPct val="90000"/>
            </a:lnSpc>
            <a:spcBef>
              <a:spcPct val="0"/>
            </a:spcBef>
            <a:spcAft>
              <a:spcPct val="35000"/>
            </a:spcAft>
          </a:pPr>
          <a:r>
            <a:rPr lang="en-ZA" sz="3500" b="1" kern="1200" dirty="0">
              <a:solidFill>
                <a:srgbClr val="FF0000"/>
              </a:solidFill>
              <a:latin typeface="Times New Roman" pitchFamily="18" charset="0"/>
              <a:cs typeface="Times New Roman" pitchFamily="18" charset="0"/>
            </a:rPr>
            <a:t>KẾT QUẢ HÒA GIẢI THÀNH Ở CƠ SỞ</a:t>
          </a:r>
        </a:p>
      </dsp:txBody>
      <dsp:txXfrm>
        <a:off x="63211" y="64476"/>
        <a:ext cx="8788978" cy="116845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4E9FA-E1A3-474F-81C2-587E3423351D}">
      <dsp:nvSpPr>
        <dsp:cNvPr id="0" name=""/>
        <dsp:cNvSpPr/>
      </dsp:nvSpPr>
      <dsp:spPr>
        <a:xfrm>
          <a:off x="0" y="0"/>
          <a:ext cx="8205401" cy="1010880"/>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nl-NL" sz="3900" b="1" kern="1200">
              <a:solidFill>
                <a:srgbClr val="FF0000"/>
              </a:solidFill>
              <a:latin typeface="Times New Roman" pitchFamily="18" charset="0"/>
              <a:cs typeface="Times New Roman" pitchFamily="18" charset="0"/>
            </a:rPr>
            <a:t>3. ĐIỀU </a:t>
          </a:r>
          <a:r>
            <a:rPr lang="nl-NL" sz="3900" b="1" kern="1200" dirty="0">
              <a:solidFill>
                <a:srgbClr val="FF0000"/>
              </a:solidFill>
              <a:latin typeface="Times New Roman" pitchFamily="18" charset="0"/>
              <a:cs typeface="Times New Roman" pitchFamily="18" charset="0"/>
            </a:rPr>
            <a:t>KIỆN </a:t>
          </a:r>
          <a:r>
            <a:rPr lang="nl-NL" sz="3900" b="1" kern="1200">
              <a:solidFill>
                <a:srgbClr val="FF0000"/>
              </a:solidFill>
              <a:latin typeface="Times New Roman" pitchFamily="18" charset="0"/>
              <a:cs typeface="Times New Roman" pitchFamily="18" charset="0"/>
            </a:rPr>
            <a:t>CÔNG NHẬN</a:t>
          </a:r>
          <a:endParaRPr lang="en-ZA" sz="3900" b="1" kern="1200" dirty="0">
            <a:solidFill>
              <a:srgbClr val="FF0000"/>
            </a:solidFill>
            <a:latin typeface="Times New Roman" pitchFamily="18" charset="0"/>
            <a:cs typeface="Times New Roman" pitchFamily="18" charset="0"/>
          </a:endParaRPr>
        </a:p>
      </dsp:txBody>
      <dsp:txXfrm>
        <a:off x="49347" y="49347"/>
        <a:ext cx="8106707" cy="91218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4E9FA-E1A3-474F-81C2-587E3423351D}">
      <dsp:nvSpPr>
        <dsp:cNvPr id="0" name=""/>
        <dsp:cNvSpPr/>
      </dsp:nvSpPr>
      <dsp:spPr>
        <a:xfrm>
          <a:off x="0" y="0"/>
          <a:ext cx="8782400" cy="1007127"/>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US" sz="3900" b="1" kern="1200">
              <a:solidFill>
                <a:srgbClr val="FF0000"/>
              </a:solidFill>
              <a:latin typeface="Times New Roman" pitchFamily="18" charset="0"/>
              <a:cs typeface="Times New Roman" pitchFamily="18" charset="0"/>
            </a:rPr>
            <a:t>4. THẨM QUYỀN VÀ THỜI HẠN</a:t>
          </a:r>
          <a:endParaRPr lang="en-ZA" sz="3900" b="1" kern="1200" dirty="0">
            <a:solidFill>
              <a:srgbClr val="FF0000"/>
            </a:solidFill>
            <a:latin typeface="Times New Roman" pitchFamily="18" charset="0"/>
            <a:cs typeface="Times New Roman" pitchFamily="18" charset="0"/>
          </a:endParaRPr>
        </a:p>
      </dsp:txBody>
      <dsp:txXfrm>
        <a:off x="49164" y="49164"/>
        <a:ext cx="8684072" cy="90879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1B551-EBF0-4E5C-BE6E-E37BAC7704C8}">
      <dsp:nvSpPr>
        <dsp:cNvPr id="0" name=""/>
        <dsp:cNvSpPr/>
      </dsp:nvSpPr>
      <dsp:spPr>
        <a:xfrm>
          <a:off x="366040" y="357847"/>
          <a:ext cx="3896896" cy="4500433"/>
        </a:xfrm>
        <a:prstGeom prst="roundRect">
          <a:avLst>
            <a:gd name="adj" fmla="val 10000"/>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3825" tIns="123825" rIns="123825" bIns="123825" numCol="1" spcCol="1270" anchor="t" anchorCtr="0">
          <a:noAutofit/>
        </a:bodyPr>
        <a:lstStyle/>
        <a:p>
          <a:pPr marL="285750" lvl="1" indent="-285750" algn="l" defTabSz="1733550">
            <a:lnSpc>
              <a:spcPct val="90000"/>
            </a:lnSpc>
            <a:spcBef>
              <a:spcPct val="0"/>
            </a:spcBef>
            <a:spcAft>
              <a:spcPct val="15000"/>
            </a:spcAft>
            <a:buChar char="••"/>
          </a:pPr>
          <a:r>
            <a:rPr lang="en-US" sz="3900" kern="1200" dirty="0" err="1">
              <a:solidFill>
                <a:schemeClr val="tx1"/>
              </a:solidFill>
              <a:latin typeface="Times New Roman" pitchFamily="18" charset="0"/>
              <a:cs typeface="Times New Roman" pitchFamily="18" charset="0"/>
            </a:rPr>
            <a:t>Tòa</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án</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nhân</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dân</a:t>
          </a:r>
          <a:r>
            <a:rPr lang="en-US" sz="3900" kern="1200" dirty="0">
              <a:solidFill>
                <a:schemeClr val="tx1"/>
              </a:solidFill>
              <a:latin typeface="Times New Roman" pitchFamily="18" charset="0"/>
              <a:cs typeface="Times New Roman" pitchFamily="18" charset="0"/>
            </a:rPr>
            <a:t> </a:t>
          </a:r>
          <a:r>
            <a:rPr lang="en-US" sz="3900" kern="1200" dirty="0" err="1" smtClean="0">
              <a:solidFill>
                <a:schemeClr val="tx1"/>
              </a:solidFill>
              <a:latin typeface="Times New Roman" pitchFamily="18" charset="0"/>
              <a:cs typeface="Times New Roman" pitchFamily="18" charset="0"/>
            </a:rPr>
            <a:t>khu</a:t>
          </a:r>
          <a:r>
            <a:rPr lang="en-US" sz="3900" kern="1200" dirty="0" smtClean="0">
              <a:solidFill>
                <a:schemeClr val="tx1"/>
              </a:solidFill>
              <a:latin typeface="Times New Roman" pitchFamily="18" charset="0"/>
              <a:cs typeface="Times New Roman" pitchFamily="18" charset="0"/>
            </a:rPr>
            <a:t> </a:t>
          </a:r>
          <a:r>
            <a:rPr lang="en-US" sz="3900" kern="1200" dirty="0" err="1" smtClean="0">
              <a:solidFill>
                <a:schemeClr val="tx1"/>
              </a:solidFill>
              <a:latin typeface="Times New Roman" pitchFamily="18" charset="0"/>
              <a:cs typeface="Times New Roman" pitchFamily="18" charset="0"/>
            </a:rPr>
            <a:t>vực</a:t>
          </a:r>
          <a:r>
            <a:rPr lang="en-US" sz="3900" kern="1200" dirty="0" smtClean="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nơi</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người</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yêu</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cầu</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cư</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trú</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làm</a:t>
          </a:r>
          <a:r>
            <a:rPr lang="en-US" sz="3900" kern="1200" dirty="0">
              <a:solidFill>
                <a:schemeClr val="tx1"/>
              </a:solidFill>
              <a:latin typeface="Times New Roman" pitchFamily="18" charset="0"/>
              <a:cs typeface="Times New Roman" pitchFamily="18" charset="0"/>
            </a:rPr>
            <a:t> </a:t>
          </a:r>
          <a:r>
            <a:rPr lang="en-US" sz="3900" kern="1200" dirty="0" err="1">
              <a:solidFill>
                <a:schemeClr val="tx1"/>
              </a:solidFill>
              <a:latin typeface="Times New Roman" pitchFamily="18" charset="0"/>
              <a:cs typeface="Times New Roman" pitchFamily="18" charset="0"/>
            </a:rPr>
            <a:t>việc</a:t>
          </a:r>
          <a:endParaRPr lang="en-US" sz="3900" kern="1200" dirty="0">
            <a:latin typeface="Times New Roman" pitchFamily="18" charset="0"/>
            <a:cs typeface="Times New Roman" pitchFamily="18" charset="0"/>
          </a:endParaRPr>
        </a:p>
      </dsp:txBody>
      <dsp:txXfrm>
        <a:off x="469607" y="461414"/>
        <a:ext cx="3689762" cy="3328920"/>
      </dsp:txXfrm>
    </dsp:sp>
    <dsp:sp modelId="{C58C2DE4-60AE-4F58-9A9C-2A1BD5FBA621}">
      <dsp:nvSpPr>
        <dsp:cNvPr id="0" name=""/>
        <dsp:cNvSpPr/>
      </dsp:nvSpPr>
      <dsp:spPr>
        <a:xfrm rot="21155110">
          <a:off x="2959072" y="1970559"/>
          <a:ext cx="2489550" cy="3800781"/>
        </a:xfrm>
        <a:prstGeom prst="leftCircularArrow">
          <a:avLst>
            <a:gd name="adj1" fmla="val 2367"/>
            <a:gd name="adj2" fmla="val 286015"/>
            <a:gd name="adj3" fmla="val 1443546"/>
            <a:gd name="adj4" fmla="val 8406509"/>
            <a:gd name="adj5" fmla="val 276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FF820B-CBE2-4848-8F4E-01F9AECF07E9}">
      <dsp:nvSpPr>
        <dsp:cNvPr id="0" name=""/>
        <dsp:cNvSpPr/>
      </dsp:nvSpPr>
      <dsp:spPr>
        <a:xfrm>
          <a:off x="1380674" y="4032446"/>
          <a:ext cx="2754532" cy="1095386"/>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en-US" sz="3500" kern="1200">
              <a:solidFill>
                <a:srgbClr val="FFFF00"/>
              </a:solidFill>
            </a:rPr>
            <a:t>THẨM QUYỀN</a:t>
          </a:r>
        </a:p>
      </dsp:txBody>
      <dsp:txXfrm>
        <a:off x="1412757" y="4064529"/>
        <a:ext cx="2690366" cy="1031220"/>
      </dsp:txXfrm>
    </dsp:sp>
    <dsp:sp modelId="{4600782A-750F-48CC-9381-3AD1FE8715FB}">
      <dsp:nvSpPr>
        <dsp:cNvPr id="0" name=""/>
        <dsp:cNvSpPr/>
      </dsp:nvSpPr>
      <dsp:spPr>
        <a:xfrm>
          <a:off x="4896559" y="432045"/>
          <a:ext cx="3235570" cy="4589992"/>
        </a:xfrm>
        <a:prstGeom prst="roundRect">
          <a:avLst>
            <a:gd name="adj" fmla="val 10000"/>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3825" tIns="123825" rIns="123825" bIns="123825" numCol="1" spcCol="1270" anchor="t" anchorCtr="0">
          <a:noAutofit/>
        </a:bodyPr>
        <a:lstStyle/>
        <a:p>
          <a:pPr marL="285750" lvl="1" indent="-285750" algn="l" defTabSz="1733550">
            <a:lnSpc>
              <a:spcPct val="90000"/>
            </a:lnSpc>
            <a:spcBef>
              <a:spcPct val="0"/>
            </a:spcBef>
            <a:spcAft>
              <a:spcPct val="15000"/>
            </a:spcAft>
            <a:buChar char="••"/>
          </a:pPr>
          <a:r>
            <a:rPr lang="en-US" sz="3900" kern="1200">
              <a:latin typeface="Times New Roman" pitchFamily="18" charset="0"/>
              <a:cs typeface="Times New Roman" pitchFamily="18" charset="0"/>
            </a:rPr>
            <a:t>06 tháng, kể từ ngày lập văn bản hòa giải thành </a:t>
          </a:r>
          <a:endParaRPr lang="en-US" sz="3900" kern="1200"/>
        </a:p>
      </dsp:txBody>
      <dsp:txXfrm>
        <a:off x="4991326" y="1510381"/>
        <a:ext cx="3046036" cy="3416888"/>
      </dsp:txXfrm>
    </dsp:sp>
    <dsp:sp modelId="{75D3CF44-20BD-463D-8597-EDC7B9F37F86}">
      <dsp:nvSpPr>
        <dsp:cNvPr id="0" name=""/>
        <dsp:cNvSpPr/>
      </dsp:nvSpPr>
      <dsp:spPr>
        <a:xfrm>
          <a:off x="5616625" y="144016"/>
          <a:ext cx="2754532" cy="1095386"/>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lvl="0" algn="ctr" defTabSz="1555750">
            <a:lnSpc>
              <a:spcPct val="90000"/>
            </a:lnSpc>
            <a:spcBef>
              <a:spcPct val="0"/>
            </a:spcBef>
            <a:spcAft>
              <a:spcPct val="35000"/>
            </a:spcAft>
          </a:pPr>
          <a:r>
            <a:rPr lang="en-US" sz="3500" b="1" kern="1200">
              <a:solidFill>
                <a:srgbClr val="FFFF00"/>
              </a:solidFill>
              <a:latin typeface="Times New Roman" pitchFamily="18" charset="0"/>
              <a:cs typeface="Times New Roman" pitchFamily="18" charset="0"/>
            </a:rPr>
            <a:t>THỜI HẠN</a:t>
          </a:r>
        </a:p>
      </dsp:txBody>
      <dsp:txXfrm>
        <a:off x="5648708" y="176099"/>
        <a:ext cx="2690366" cy="103122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4E9FA-E1A3-474F-81C2-587E3423351D}">
      <dsp:nvSpPr>
        <dsp:cNvPr id="0" name=""/>
        <dsp:cNvSpPr/>
      </dsp:nvSpPr>
      <dsp:spPr>
        <a:xfrm>
          <a:off x="290363" y="984"/>
          <a:ext cx="8132241" cy="1007127"/>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ZA" sz="3900" b="1" kern="1200">
              <a:solidFill>
                <a:srgbClr val="FF0000"/>
              </a:solidFill>
              <a:latin typeface="Times New Roman" pitchFamily="18" charset="0"/>
              <a:cs typeface="Times New Roman" pitchFamily="18" charset="0"/>
            </a:rPr>
            <a:t>5. HỒ SƠ ĐỀ NGHỊ CÔNG NHẬN</a:t>
          </a:r>
          <a:endParaRPr lang="en-ZA" sz="3900" b="1" kern="1200" dirty="0">
            <a:solidFill>
              <a:srgbClr val="FF0000"/>
            </a:solidFill>
            <a:latin typeface="Times New Roman" pitchFamily="18" charset="0"/>
            <a:cs typeface="Times New Roman" pitchFamily="18" charset="0"/>
          </a:endParaRPr>
        </a:p>
      </dsp:txBody>
      <dsp:txXfrm>
        <a:off x="339527" y="50148"/>
        <a:ext cx="8033913" cy="9087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671F1-E0A7-4A1F-A021-A70EDA44F195}">
      <dsp:nvSpPr>
        <dsp:cNvPr id="0" name=""/>
        <dsp:cNvSpPr/>
      </dsp:nvSpPr>
      <dsp:spPr>
        <a:xfrm>
          <a:off x="432035" y="1750"/>
          <a:ext cx="6805515" cy="618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l" defTabSz="1244600">
            <a:lnSpc>
              <a:spcPct val="90000"/>
            </a:lnSpc>
            <a:spcBef>
              <a:spcPct val="0"/>
            </a:spcBef>
            <a:spcAft>
              <a:spcPct val="35000"/>
            </a:spcAft>
          </a:pPr>
          <a:endParaRPr lang="en-US" sz="2800" kern="1200"/>
        </a:p>
      </dsp:txBody>
      <dsp:txXfrm>
        <a:off x="432035" y="1750"/>
        <a:ext cx="6805515" cy="618683"/>
      </dsp:txXfrm>
    </dsp:sp>
    <dsp:sp modelId="{0FD12D50-FC83-448F-8B31-45E31F5C0574}">
      <dsp:nvSpPr>
        <dsp:cNvPr id="0" name=""/>
        <dsp:cNvSpPr/>
      </dsp:nvSpPr>
      <dsp:spPr>
        <a:xfrm>
          <a:off x="432035" y="620433"/>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3ADEEC-980F-4A02-AA77-31517D982792}">
      <dsp:nvSpPr>
        <dsp:cNvPr id="0" name=""/>
        <dsp:cNvSpPr/>
      </dsp:nvSpPr>
      <dsp:spPr>
        <a:xfrm>
          <a:off x="1392369" y="620433"/>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F3CFF7-AA24-45BD-BC7F-922482FE1145}">
      <dsp:nvSpPr>
        <dsp:cNvPr id="0" name=""/>
        <dsp:cNvSpPr/>
      </dsp:nvSpPr>
      <dsp:spPr>
        <a:xfrm>
          <a:off x="2352703" y="620433"/>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53EEC8-0EA9-4C7B-A501-BC5516E60909}">
      <dsp:nvSpPr>
        <dsp:cNvPr id="0" name=""/>
        <dsp:cNvSpPr/>
      </dsp:nvSpPr>
      <dsp:spPr>
        <a:xfrm>
          <a:off x="3313036" y="620433"/>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F6B6F4-DC84-423F-97A8-4F62239AB63B}">
      <dsp:nvSpPr>
        <dsp:cNvPr id="0" name=""/>
        <dsp:cNvSpPr/>
      </dsp:nvSpPr>
      <dsp:spPr>
        <a:xfrm>
          <a:off x="4273370" y="620433"/>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3F7221-BE51-4B70-97DC-EC2F846BA879}">
      <dsp:nvSpPr>
        <dsp:cNvPr id="0" name=""/>
        <dsp:cNvSpPr/>
      </dsp:nvSpPr>
      <dsp:spPr>
        <a:xfrm>
          <a:off x="5233704" y="620433"/>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096FF9-05AC-4E21-A78C-2150D4D94A50}">
      <dsp:nvSpPr>
        <dsp:cNvPr id="0" name=""/>
        <dsp:cNvSpPr/>
      </dsp:nvSpPr>
      <dsp:spPr>
        <a:xfrm>
          <a:off x="6194038" y="620433"/>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3C4465-0B5F-4C15-B0E4-CB7F4D58CC04}">
      <dsp:nvSpPr>
        <dsp:cNvPr id="0" name=""/>
        <dsp:cNvSpPr/>
      </dsp:nvSpPr>
      <dsp:spPr>
        <a:xfrm>
          <a:off x="432035" y="860321"/>
          <a:ext cx="7488857" cy="1804371"/>
        </a:xfrm>
        <a:prstGeom prst="rect">
          <a:avLst/>
        </a:prstGeom>
        <a:solidFill>
          <a:schemeClr val="accent3">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b" anchorCtr="0">
          <a:noAutofit/>
        </a:bodyPr>
        <a:lstStyle/>
        <a:p>
          <a:pPr lvl="0" algn="l" defTabSz="2000250">
            <a:lnSpc>
              <a:spcPct val="90000"/>
            </a:lnSpc>
            <a:spcBef>
              <a:spcPct val="0"/>
            </a:spcBef>
            <a:spcAft>
              <a:spcPct val="35000"/>
            </a:spcAft>
          </a:pPr>
          <a:r>
            <a:rPr lang="en-ZA" sz="4500" b="1" kern="1200" dirty="0">
              <a:solidFill>
                <a:schemeClr val="tx1"/>
              </a:solidFill>
              <a:latin typeface="Times New Roman" pitchFamily="18" charset="0"/>
              <a:cs typeface="Times New Roman" pitchFamily="18" charset="0"/>
            </a:rPr>
            <a:t>Đơn yêu cầu công nhận kết quả hòa giải thành ở cơ sở</a:t>
          </a:r>
          <a:endParaRPr lang="en-US" sz="4500" b="1" kern="1200" dirty="0">
            <a:solidFill>
              <a:schemeClr val="tx1"/>
            </a:solidFill>
          </a:endParaRPr>
        </a:p>
      </dsp:txBody>
      <dsp:txXfrm>
        <a:off x="432035" y="860321"/>
        <a:ext cx="7488857" cy="1804371"/>
      </dsp:txXfrm>
    </dsp:sp>
    <dsp:sp modelId="{A9875D8F-0327-4C9C-909F-C29FE9FD2B1B}">
      <dsp:nvSpPr>
        <dsp:cNvPr id="0" name=""/>
        <dsp:cNvSpPr/>
      </dsp:nvSpPr>
      <dsp:spPr>
        <a:xfrm>
          <a:off x="432035" y="2664692"/>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AC4E61-8393-46AA-8B4C-00058CBA6BC0}">
      <dsp:nvSpPr>
        <dsp:cNvPr id="0" name=""/>
        <dsp:cNvSpPr/>
      </dsp:nvSpPr>
      <dsp:spPr>
        <a:xfrm>
          <a:off x="1392369" y="2664692"/>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C4AD5B-40FB-4DDD-B149-5987C837EF47}">
      <dsp:nvSpPr>
        <dsp:cNvPr id="0" name=""/>
        <dsp:cNvSpPr/>
      </dsp:nvSpPr>
      <dsp:spPr>
        <a:xfrm>
          <a:off x="2352703" y="2664692"/>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6C18A0-F853-43AC-85F9-074A8AF4E6DD}">
      <dsp:nvSpPr>
        <dsp:cNvPr id="0" name=""/>
        <dsp:cNvSpPr/>
      </dsp:nvSpPr>
      <dsp:spPr>
        <a:xfrm>
          <a:off x="3313036" y="2664692"/>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8047CC-04EA-4DC6-9301-60F74545FD82}">
      <dsp:nvSpPr>
        <dsp:cNvPr id="0" name=""/>
        <dsp:cNvSpPr/>
      </dsp:nvSpPr>
      <dsp:spPr>
        <a:xfrm>
          <a:off x="4273370" y="2664692"/>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FC83FA-09B8-4836-B0B4-7EEA19E66ADC}">
      <dsp:nvSpPr>
        <dsp:cNvPr id="0" name=""/>
        <dsp:cNvSpPr/>
      </dsp:nvSpPr>
      <dsp:spPr>
        <a:xfrm>
          <a:off x="5233704" y="2664692"/>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6CA1BB-9AF3-4980-97EB-6EE8597D0512}">
      <dsp:nvSpPr>
        <dsp:cNvPr id="0" name=""/>
        <dsp:cNvSpPr/>
      </dsp:nvSpPr>
      <dsp:spPr>
        <a:xfrm>
          <a:off x="6194038" y="2664692"/>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5E53F6-7B4C-45F7-934C-C664E6EB67B8}">
      <dsp:nvSpPr>
        <dsp:cNvPr id="0" name=""/>
        <dsp:cNvSpPr/>
      </dsp:nvSpPr>
      <dsp:spPr>
        <a:xfrm>
          <a:off x="432035" y="2904580"/>
          <a:ext cx="7488857" cy="1838980"/>
        </a:xfrm>
        <a:prstGeom prst="rect">
          <a:avLst/>
        </a:prstGeom>
        <a:solidFill>
          <a:schemeClr val="accent3">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71450" tIns="171450" rIns="171450" bIns="171450" numCol="1" spcCol="1270" anchor="b" anchorCtr="0">
          <a:noAutofit/>
        </a:bodyPr>
        <a:lstStyle/>
        <a:p>
          <a:pPr lvl="0" algn="l" defTabSz="2000250">
            <a:lnSpc>
              <a:spcPct val="90000"/>
            </a:lnSpc>
            <a:spcBef>
              <a:spcPct val="0"/>
            </a:spcBef>
            <a:spcAft>
              <a:spcPct val="35000"/>
            </a:spcAft>
          </a:pPr>
          <a:r>
            <a:rPr lang="en-ZA" sz="4500" b="1" kern="1200">
              <a:solidFill>
                <a:schemeClr val="tx1"/>
              </a:solidFill>
              <a:latin typeface="Times New Roman" pitchFamily="18" charset="0"/>
              <a:cs typeface="Times New Roman" pitchFamily="18" charset="0"/>
            </a:rPr>
            <a:t>Biên bản hòa giải thành ở cơ sở</a:t>
          </a:r>
          <a:endParaRPr lang="en-US" sz="4500" b="1" kern="1200">
            <a:solidFill>
              <a:schemeClr val="tx1"/>
            </a:solidFill>
          </a:endParaRPr>
        </a:p>
      </dsp:txBody>
      <dsp:txXfrm>
        <a:off x="432035" y="2904580"/>
        <a:ext cx="7488857" cy="1838980"/>
      </dsp:txXfrm>
    </dsp:sp>
    <dsp:sp modelId="{8D46B537-A4C2-4514-9EB8-3F6C5E67C7B8}">
      <dsp:nvSpPr>
        <dsp:cNvPr id="0" name=""/>
        <dsp:cNvSpPr/>
      </dsp:nvSpPr>
      <dsp:spPr>
        <a:xfrm>
          <a:off x="432035" y="4743560"/>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CCF9DF-37CF-43AD-9642-47B08D76FB31}">
      <dsp:nvSpPr>
        <dsp:cNvPr id="0" name=""/>
        <dsp:cNvSpPr/>
      </dsp:nvSpPr>
      <dsp:spPr>
        <a:xfrm>
          <a:off x="1392369" y="4743560"/>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6451D6-5854-4C89-98D4-37439C96CD49}">
      <dsp:nvSpPr>
        <dsp:cNvPr id="0" name=""/>
        <dsp:cNvSpPr/>
      </dsp:nvSpPr>
      <dsp:spPr>
        <a:xfrm>
          <a:off x="2352703" y="4743560"/>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7D1C29-2A41-4E11-886E-109CBC0CE3B0}">
      <dsp:nvSpPr>
        <dsp:cNvPr id="0" name=""/>
        <dsp:cNvSpPr/>
      </dsp:nvSpPr>
      <dsp:spPr>
        <a:xfrm>
          <a:off x="3313036" y="4743560"/>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ADE17B-983B-492D-82D4-51554FFB3201}">
      <dsp:nvSpPr>
        <dsp:cNvPr id="0" name=""/>
        <dsp:cNvSpPr/>
      </dsp:nvSpPr>
      <dsp:spPr>
        <a:xfrm>
          <a:off x="4273370" y="4743560"/>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6EA5B7-C398-4440-AD98-FC22D788E5A0}">
      <dsp:nvSpPr>
        <dsp:cNvPr id="0" name=""/>
        <dsp:cNvSpPr/>
      </dsp:nvSpPr>
      <dsp:spPr>
        <a:xfrm>
          <a:off x="5233704" y="4743560"/>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7C7D8A-AC67-4ABC-A6CC-1915C8B0FE56}">
      <dsp:nvSpPr>
        <dsp:cNvPr id="0" name=""/>
        <dsp:cNvSpPr/>
      </dsp:nvSpPr>
      <dsp:spPr>
        <a:xfrm>
          <a:off x="6194038" y="4743560"/>
          <a:ext cx="907402" cy="151233"/>
        </a:xfrm>
        <a:prstGeom prst="parallelogram">
          <a:avLst>
            <a:gd name="adj" fmla="val 14084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4E9FA-E1A3-474F-81C2-587E3423351D}">
      <dsp:nvSpPr>
        <dsp:cNvPr id="0" name=""/>
        <dsp:cNvSpPr/>
      </dsp:nvSpPr>
      <dsp:spPr>
        <a:xfrm>
          <a:off x="0" y="55413"/>
          <a:ext cx="9144000" cy="1069330"/>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ZA" sz="3900" b="1" kern="1200">
              <a:solidFill>
                <a:srgbClr val="FF0000"/>
              </a:solidFill>
              <a:latin typeface="Times New Roman" pitchFamily="18" charset="0"/>
              <a:cs typeface="Times New Roman" pitchFamily="18" charset="0"/>
            </a:rPr>
            <a:t>6. NỘI DUNG ĐƠN</a:t>
          </a:r>
          <a:endParaRPr lang="en-ZA" sz="3900" b="1" kern="1200" dirty="0">
            <a:solidFill>
              <a:srgbClr val="FF0000"/>
            </a:solidFill>
            <a:latin typeface="Times New Roman" pitchFamily="18" charset="0"/>
            <a:cs typeface="Times New Roman" pitchFamily="18" charset="0"/>
          </a:endParaRPr>
        </a:p>
      </dsp:txBody>
      <dsp:txXfrm>
        <a:off x="52200" y="107613"/>
        <a:ext cx="9039600" cy="96493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D39A3-F976-4DE5-9A37-906BB0A18298}">
      <dsp:nvSpPr>
        <dsp:cNvPr id="0" name=""/>
        <dsp:cNvSpPr/>
      </dsp:nvSpPr>
      <dsp:spPr>
        <a:xfrm>
          <a:off x="0" y="878"/>
          <a:ext cx="8229600" cy="1142121"/>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nl-NL" sz="3000" b="1" kern="1200" dirty="0">
              <a:solidFill>
                <a:srgbClr val="FF0000"/>
              </a:solidFill>
              <a:latin typeface="Times New Roman" pitchFamily="18" charset="0"/>
              <a:cs typeface="Times New Roman" pitchFamily="18" charset="0"/>
            </a:rPr>
            <a:t>7. TRÌNH TỰ, THỦ TỤC CÔNG NHẬN</a:t>
          </a:r>
          <a:br>
            <a:rPr lang="nl-NL" sz="3000" b="1" kern="1200" dirty="0">
              <a:solidFill>
                <a:srgbClr val="FF0000"/>
              </a:solidFill>
              <a:latin typeface="Times New Roman" pitchFamily="18" charset="0"/>
              <a:cs typeface="Times New Roman" pitchFamily="18" charset="0"/>
            </a:rPr>
          </a:br>
          <a:r>
            <a:rPr lang="nl-NL" sz="3000" b="1" kern="1200" dirty="0">
              <a:solidFill>
                <a:srgbClr val="FF0000"/>
              </a:solidFill>
              <a:latin typeface="Times New Roman" pitchFamily="18" charset="0"/>
              <a:cs typeface="Times New Roman" pitchFamily="18" charset="0"/>
            </a:rPr>
            <a:t>KẾT QUẢ HÒA GIẢI THÀNH Ở CƠ SỞ</a:t>
          </a:r>
          <a:endParaRPr lang="en-US" sz="3000" kern="1200" dirty="0">
            <a:solidFill>
              <a:srgbClr val="FF0000"/>
            </a:solidFill>
            <a:latin typeface="Times New Roman" pitchFamily="18" charset="0"/>
            <a:cs typeface="Times New Roman" pitchFamily="18" charset="0"/>
          </a:endParaRPr>
        </a:p>
      </dsp:txBody>
      <dsp:txXfrm>
        <a:off x="55754" y="56632"/>
        <a:ext cx="8118092" cy="103061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6164E-6EF4-4B20-9911-EB84BF58ABE5}">
      <dsp:nvSpPr>
        <dsp:cNvPr id="0" name=""/>
        <dsp:cNvSpPr/>
      </dsp:nvSpPr>
      <dsp:spPr>
        <a:xfrm>
          <a:off x="0" y="336"/>
          <a:ext cx="8991600" cy="1142326"/>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nl-NL" sz="3500" b="1" kern="1200" dirty="0">
              <a:solidFill>
                <a:srgbClr val="FF0000"/>
              </a:solidFill>
              <a:latin typeface="Times New Roman" pitchFamily="18" charset="0"/>
              <a:cs typeface="Times New Roman" pitchFamily="18" charset="0"/>
            </a:rPr>
            <a:t>8. HIỆU LỰC CỦA </a:t>
          </a:r>
          <a:r>
            <a:rPr lang="en-US" sz="3500" b="1" kern="1200" dirty="0">
              <a:solidFill>
                <a:srgbClr val="FF0000"/>
              </a:solidFill>
              <a:latin typeface="Times New Roman" pitchFamily="18" charset="0"/>
              <a:cs typeface="Times New Roman" pitchFamily="18" charset="0"/>
            </a:rPr>
            <a:t>QUYẾT ĐỊNH CÔNG NHẬN HOẶC KHÔNG CÔNG NHẬN</a:t>
          </a:r>
          <a:endParaRPr lang="en-US" sz="3500" kern="1200" dirty="0">
            <a:solidFill>
              <a:srgbClr val="FF0000"/>
            </a:solidFill>
            <a:latin typeface="Times New Roman" pitchFamily="18" charset="0"/>
            <a:cs typeface="Times New Roman" pitchFamily="18" charset="0"/>
          </a:endParaRPr>
        </a:p>
      </dsp:txBody>
      <dsp:txXfrm>
        <a:off x="55764" y="56100"/>
        <a:ext cx="8880072" cy="1030798"/>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C2BF95-741D-4D40-A9AF-61F036648AF4}" type="datetimeFigureOut">
              <a:rPr lang="en-US" smtClean="0"/>
              <a:t>28/10/2026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4806F5-305C-4DEE-85E7-1D1B58EF9182}" type="slidenum">
              <a:rPr lang="en-US" smtClean="0"/>
              <a:t>‹#›</a:t>
            </a:fld>
            <a:endParaRPr lang="en-US"/>
          </a:p>
        </p:txBody>
      </p:sp>
    </p:spTree>
    <p:extLst>
      <p:ext uri="{BB962C8B-B14F-4D97-AF65-F5344CB8AC3E}">
        <p14:creationId xmlns:p14="http://schemas.microsoft.com/office/powerpoint/2010/main" val="2646983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luatduonggia.vn/toa-an-nhan-da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file:///D:\NGUYEN%20VAN%20HIEP\Tap%20huan%20hoa%20giai%20co%20so\Th&#237;nh.ppt"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i="1" kern="1200" dirty="0">
                <a:solidFill>
                  <a:schemeClr val="tx1"/>
                </a:solidFill>
                <a:effectLst/>
                <a:latin typeface="+mn-lt"/>
                <a:ea typeface="+mn-ea"/>
                <a:cs typeface="+mn-cs"/>
              </a:rPr>
              <a:t>Luật </a:t>
            </a:r>
            <a:r>
              <a:rPr lang="vi-VN" sz="1200" i="1" kern="1200" dirty="0" smtClean="0">
                <a:solidFill>
                  <a:schemeClr val="tx1"/>
                </a:solidFill>
                <a:effectLst/>
                <a:latin typeface="+mn-lt"/>
                <a:ea typeface="+mn-ea"/>
                <a:cs typeface="+mn-cs"/>
              </a:rPr>
              <a:t>được </a:t>
            </a:r>
            <a:r>
              <a:rPr lang="vi-VN" sz="1200" i="1" kern="1200" dirty="0">
                <a:solidFill>
                  <a:schemeClr val="tx1"/>
                </a:solidFill>
                <a:effectLst/>
                <a:latin typeface="+mn-lt"/>
                <a:ea typeface="+mn-ea"/>
                <a:cs typeface="+mn-cs"/>
              </a:rPr>
              <a:t>Quốc hội nước </a:t>
            </a:r>
            <a:r>
              <a:rPr lang="en-US" sz="1200" i="1" kern="1200" dirty="0" smtClean="0">
                <a:solidFill>
                  <a:schemeClr val="tx1"/>
                </a:solidFill>
                <a:effectLst/>
                <a:latin typeface="+mn-lt"/>
                <a:ea typeface="+mn-ea"/>
                <a:cs typeface="+mn-cs"/>
              </a:rPr>
              <a:t>CHXHCNVN </a:t>
            </a:r>
            <a:r>
              <a:rPr lang="vi-VN" sz="1200" i="1" kern="1200" dirty="0" smtClean="0">
                <a:solidFill>
                  <a:schemeClr val="tx1"/>
                </a:solidFill>
                <a:effectLst/>
                <a:latin typeface="+mn-lt"/>
                <a:ea typeface="+mn-ea"/>
                <a:cs typeface="+mn-cs"/>
              </a:rPr>
              <a:t>khóa </a:t>
            </a:r>
            <a:r>
              <a:rPr lang="vi-VN" sz="1200" i="1" kern="1200" dirty="0">
                <a:solidFill>
                  <a:schemeClr val="tx1"/>
                </a:solidFill>
                <a:effectLst/>
                <a:latin typeface="+mn-lt"/>
                <a:ea typeface="+mn-ea"/>
                <a:cs typeface="+mn-cs"/>
              </a:rPr>
              <a:t>XIII, kỳ họp thứ 5 thông qua ngày 20</a:t>
            </a:r>
            <a:r>
              <a:rPr lang="en-US" sz="1200" i="1" kern="1200" dirty="0">
                <a:solidFill>
                  <a:schemeClr val="tx1"/>
                </a:solidFill>
                <a:effectLst/>
                <a:latin typeface="+mn-lt"/>
                <a:ea typeface="+mn-ea"/>
                <a:cs typeface="+mn-cs"/>
              </a:rPr>
              <a:t>/6/2</a:t>
            </a:r>
            <a:r>
              <a:rPr lang="vi-VN" sz="1200" i="1" kern="1200" dirty="0">
                <a:solidFill>
                  <a:schemeClr val="tx1"/>
                </a:solidFill>
                <a:effectLst/>
                <a:latin typeface="+mn-lt"/>
                <a:ea typeface="+mn-ea"/>
                <a:cs typeface="+mn-cs"/>
              </a:rPr>
              <a:t>013</a:t>
            </a:r>
            <a:r>
              <a:rPr lang="en-US" sz="1200" i="1" kern="1200" dirty="0">
                <a:solidFill>
                  <a:schemeClr val="tx1"/>
                </a:solidFill>
                <a:effectLst/>
                <a:latin typeface="+mn-lt"/>
                <a:ea typeface="+mn-ea"/>
                <a:cs typeface="+mn-cs"/>
              </a:rPr>
              <a:t>; có</a:t>
            </a:r>
            <a:r>
              <a:rPr lang="en-US" sz="1200" i="1" kern="1200" baseline="0" dirty="0">
                <a:solidFill>
                  <a:schemeClr val="tx1"/>
                </a:solidFill>
                <a:effectLst/>
                <a:latin typeface="+mn-lt"/>
                <a:ea typeface="+mn-ea"/>
                <a:cs typeface="+mn-cs"/>
              </a:rPr>
              <a:t> hiệu lực </a:t>
            </a:r>
            <a:r>
              <a:rPr lang="vi-VN" sz="1200" kern="1200" dirty="0">
                <a:solidFill>
                  <a:schemeClr val="tx1"/>
                </a:solidFill>
                <a:effectLst/>
                <a:latin typeface="+mn-lt"/>
                <a:ea typeface="+mn-ea"/>
                <a:cs typeface="+mn-cs"/>
              </a:rPr>
              <a:t>từ ngày 01</a:t>
            </a:r>
            <a:r>
              <a:rPr lang="en-US" sz="1200" kern="1200" dirty="0">
                <a:solidFill>
                  <a:schemeClr val="tx1"/>
                </a:solidFill>
                <a:effectLst/>
                <a:latin typeface="+mn-lt"/>
                <a:ea typeface="+mn-ea"/>
                <a:cs typeface="+mn-cs"/>
              </a:rPr>
              <a:t>/01/</a:t>
            </a:r>
            <a:r>
              <a:rPr lang="vi-VN" sz="1200" kern="1200" dirty="0">
                <a:solidFill>
                  <a:schemeClr val="tx1"/>
                </a:solidFill>
                <a:effectLst/>
                <a:latin typeface="+mn-lt"/>
                <a:ea typeface="+mn-ea"/>
                <a:cs typeface="+mn-cs"/>
              </a:rPr>
              <a:t>2014</a:t>
            </a:r>
            <a:r>
              <a:rPr lang="en-US" sz="1200" kern="1200" dirty="0">
                <a:solidFill>
                  <a:schemeClr val="tx1"/>
                </a:solidFill>
                <a:effectLst/>
                <a:latin typeface="+mn-lt"/>
                <a:ea typeface="+mn-ea"/>
                <a:cs typeface="+mn-cs"/>
              </a:rPr>
              <a:t>. Luật</a:t>
            </a:r>
            <a:r>
              <a:rPr lang="en-US" sz="1200" kern="1200" baseline="0" dirty="0">
                <a:solidFill>
                  <a:schemeClr val="tx1"/>
                </a:solidFill>
                <a:effectLst/>
                <a:latin typeface="+mn-lt"/>
                <a:ea typeface="+mn-ea"/>
                <a:cs typeface="+mn-cs"/>
              </a:rPr>
              <a:t> có 5 chương, </a:t>
            </a:r>
            <a:r>
              <a:rPr lang="en-US" sz="1200" kern="1200" baseline="0" dirty="0" smtClean="0">
                <a:solidFill>
                  <a:schemeClr val="tx1"/>
                </a:solidFill>
                <a:effectLst/>
                <a:latin typeface="+mn-lt"/>
                <a:ea typeface="+mn-ea"/>
                <a:cs typeface="+mn-cs"/>
              </a:rPr>
              <a:t>32 </a:t>
            </a:r>
            <a:r>
              <a:rPr lang="en-US" sz="1200" kern="1200" baseline="0" dirty="0">
                <a:solidFill>
                  <a:schemeClr val="tx1"/>
                </a:solidFill>
                <a:effectLst/>
                <a:latin typeface="+mn-lt"/>
                <a:ea typeface="+mn-ea"/>
                <a:cs typeface="+mn-cs"/>
              </a:rPr>
              <a:t>điều. Q</a:t>
            </a:r>
            <a:r>
              <a:rPr lang="en-US" sz="1200" kern="1200" dirty="0">
                <a:solidFill>
                  <a:schemeClr val="tx1"/>
                </a:solidFill>
                <a:effectLst/>
                <a:latin typeface="+mn-lt"/>
                <a:ea typeface="+mn-ea"/>
                <a:cs typeface="+mn-cs"/>
              </a:rPr>
              <a:t>uy định nguyên tắc, chính sách của Nhà nước về hòa giải ở cơ sở, hòa giải viên, tổ hòa giải; hoạt động hòa giải ở cơ sở; trách nhiệm của cơ quan, tổ chức </a:t>
            </a:r>
            <a:r>
              <a:rPr lang="vi-VN" sz="1200" kern="1200" dirty="0">
                <a:solidFill>
                  <a:schemeClr val="tx1"/>
                </a:solidFill>
                <a:effectLst/>
                <a:latin typeface="+mn-lt"/>
                <a:ea typeface="+mn-ea"/>
                <a:cs typeface="+mn-cs"/>
              </a:rPr>
              <a:t>trong </a:t>
            </a:r>
            <a:r>
              <a:rPr lang="en-US" sz="1200" kern="1200" dirty="0">
                <a:solidFill>
                  <a:schemeClr val="tx1"/>
                </a:solidFill>
                <a:effectLst/>
                <a:latin typeface="+mn-lt"/>
                <a:ea typeface="+mn-ea"/>
                <a:cs typeface="+mn-cs"/>
              </a:rPr>
              <a:t>hoạt động</a:t>
            </a:r>
            <a:r>
              <a:rPr lang="vi-VN" sz="1200" kern="1200" dirty="0">
                <a:solidFill>
                  <a:schemeClr val="tx1"/>
                </a:solidFill>
                <a:effectLst/>
                <a:latin typeface="+mn-lt"/>
                <a:ea typeface="+mn-ea"/>
                <a:cs typeface="+mn-cs"/>
              </a:rPr>
              <a:t> hòa giải </a:t>
            </a:r>
            <a:r>
              <a:rPr lang="en-US" sz="1200" kern="1200" dirty="0">
                <a:solidFill>
                  <a:schemeClr val="tx1"/>
                </a:solidFill>
                <a:effectLst/>
                <a:latin typeface="+mn-lt"/>
                <a:ea typeface="+mn-ea"/>
                <a:cs typeface="+mn-cs"/>
              </a:rPr>
              <a:t>ở </a:t>
            </a:r>
            <a:r>
              <a:rPr lang="vi-VN" sz="1200" kern="1200" dirty="0">
                <a:solidFill>
                  <a:schemeClr val="tx1"/>
                </a:solidFill>
                <a:effectLst/>
                <a:latin typeface="+mn-lt"/>
                <a:ea typeface="+mn-ea"/>
                <a:cs typeface="+mn-cs"/>
              </a:rPr>
              <a:t>cơ sở</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HGOCS xuất phát từ đặc điểm lịch sử, truyền thống, tâm lý dân tộc; nước ta với nền kinh tế nông nghiệp lúa nước, với nhu cầu làm thủy lợi, đắp đê, chống lụt, luôn chống giặc ngoại xâm đã giúp cho người Việt sớm hình thành lối sống cộng đồng, đoàn kết, tương thân, tương ái, coi trọng tình làng nghĩa xóm, tối lửa tắt đèn có nhau, nếu có tranh chấp thì chủ trương đóng cửa bảo nhau, chín bỏ làm mười; xóa bỏ bất đồng, mâu </a:t>
            </a:r>
            <a:r>
              <a:rPr lang="en-US" sz="1200" kern="1200" dirty="0" err="1">
                <a:solidFill>
                  <a:schemeClr val="tx1"/>
                </a:solidFill>
                <a:effectLst/>
                <a:latin typeface="+mn-lt"/>
                <a:ea typeface="+mn-ea"/>
                <a:cs typeface="+mn-cs"/>
              </a:rPr>
              <a:t>thuẩn</a:t>
            </a:r>
            <a:r>
              <a:rPr lang="en-US" sz="1200" kern="1200" dirty="0">
                <a:solidFill>
                  <a:schemeClr val="tx1"/>
                </a:solidFill>
                <a:effectLst/>
                <a:latin typeface="+mn-lt"/>
                <a:ea typeface="+mn-ea"/>
                <a:cs typeface="+mn-cs"/>
              </a:rPr>
              <a:t>, vì vậy hòa giải là phương án tối ưu để </a:t>
            </a:r>
            <a:r>
              <a:rPr lang="en-US" sz="1200" kern="1200" dirty="0" err="1">
                <a:solidFill>
                  <a:schemeClr val="tx1"/>
                </a:solidFill>
                <a:effectLst/>
                <a:latin typeface="+mn-lt"/>
                <a:ea typeface="+mn-ea"/>
                <a:cs typeface="+mn-cs"/>
              </a:rPr>
              <a:t>gq</a:t>
            </a:r>
            <a:r>
              <a:rPr lang="en-US" sz="1200" kern="1200" dirty="0">
                <a:solidFill>
                  <a:schemeClr val="tx1"/>
                </a:solidFill>
                <a:effectLst/>
                <a:latin typeface="+mn-lt"/>
                <a:ea typeface="+mn-ea"/>
                <a:cs typeface="+mn-cs"/>
              </a:rPr>
              <a:t> xích mích, mâu </a:t>
            </a:r>
            <a:r>
              <a:rPr lang="en-US" sz="1200" kern="1200" dirty="0" err="1">
                <a:solidFill>
                  <a:schemeClr val="tx1"/>
                </a:solidFill>
                <a:effectLst/>
                <a:latin typeface="+mn-lt"/>
                <a:ea typeface="+mn-ea"/>
                <a:cs typeface="+mn-cs"/>
              </a:rPr>
              <a:t>thuẩn</a:t>
            </a:r>
            <a:r>
              <a:rPr lang="en-US" sz="1200" kern="1200" dirty="0">
                <a:solidFill>
                  <a:schemeClr val="tx1"/>
                </a:solidFill>
                <a:effectLst/>
                <a:latin typeface="+mn-lt"/>
                <a:ea typeface="+mn-ea"/>
                <a:cs typeface="+mn-cs"/>
              </a:rPr>
              <a:t>, tranh chấp trong nội </a:t>
            </a:r>
            <a:r>
              <a:rPr lang="en-US" sz="1200" kern="1200" dirty="0" err="1">
                <a:solidFill>
                  <a:schemeClr val="tx1"/>
                </a:solidFill>
                <a:effectLst/>
                <a:latin typeface="+mn-lt"/>
                <a:ea typeface="+mn-ea"/>
                <a:cs typeface="+mn-cs"/>
              </a:rPr>
              <a:t>bộ</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ND</a:t>
            </a:r>
          </a:p>
          <a:p>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Hàn</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Quốc</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Trung</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Quốc</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Nhật</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Bản</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Hoa</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Kỳ</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Ấn</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Độ</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và</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Đức</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Luật</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về</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hòa</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giải</a:t>
            </a:r>
            <a:r>
              <a:rPr lang="en-US" sz="1200" b="0" i="0" u="none" strike="noStrike" kern="1200" dirty="0" smtClean="0">
                <a:solidFill>
                  <a:schemeClr val="tx1"/>
                </a:solidFill>
                <a:effectLst/>
                <a:latin typeface="+mn-lt"/>
                <a:ea typeface="+mn-ea"/>
                <a:cs typeface="+mn-cs"/>
              </a:rPr>
              <a:t> </a:t>
            </a:r>
            <a:r>
              <a:rPr lang="vi-VN" sz="1200" b="0" i="0" u="none" strike="noStrike" kern="1200" dirty="0" smtClean="0">
                <a:solidFill>
                  <a:schemeClr val="tx1"/>
                </a:solidFill>
                <a:effectLst/>
                <a:latin typeface="+mn-lt"/>
                <a:ea typeface="+mn-ea"/>
                <a:cs typeface="+mn-cs"/>
              </a:rPr>
              <a:t>Đề cao và khuyến khích lựa chọn hòa giải để giải quyết tranh chấp, việc áp dụng xét xử theo thủ tục tố tụng là lựa chọn cuối cùng; (2) Các mô hình đều gắn với Tòa án và có quy định về vai trò, trách nhiệm của </a:t>
            </a:r>
            <a:r>
              <a:rPr lang="vi-VN" sz="1200" b="0" i="0" u="none" strike="noStrike" kern="1200" dirty="0" smtClean="0">
                <a:solidFill>
                  <a:schemeClr val="tx1"/>
                </a:solidFill>
                <a:effectLst/>
                <a:latin typeface="+mn-lt"/>
                <a:ea typeface="+mn-ea"/>
                <a:cs typeface="+mn-cs"/>
                <a:hlinkClick r:id="rId3"/>
              </a:rPr>
              <a:t>Tòa án</a:t>
            </a:r>
            <a:r>
              <a:rPr lang="vi-VN" sz="1200" b="0" i="0" u="none" strike="noStrike" kern="1200" dirty="0" smtClean="0">
                <a:solidFill>
                  <a:schemeClr val="tx1"/>
                </a:solidFill>
                <a:effectLst/>
                <a:latin typeface="+mn-lt"/>
                <a:ea typeface="+mn-ea"/>
                <a:cs typeface="+mn-cs"/>
              </a:rPr>
              <a:t> đồng thời có sự tham gia của các Thẩm phán; (3) Có sử dụng cán bộ ngoài Tòa án là các Thẩm phán, công tố viên đã về hưu; (4) Đều thành lập các Trung tâm Hòa giải tại Tòa án; (5) Thỏa thuận hòa giải có hiệu lực pháp luật, được thi hành như bản án, quyết định của Tòa án. Tuy vậy, tùy từng quốc gia, mô hình hòa giải cũng có sự khác nhau về việc áp dụng sao cho phù hợp: tổ chức, quy trình, kinh phí, ….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4806F5-305C-4DEE-85E7-1D1B58EF9182}" type="slidenum">
              <a:rPr lang="en-US" smtClean="0"/>
              <a:t>1</a:t>
            </a:fld>
            <a:endParaRPr lang="en-US"/>
          </a:p>
        </p:txBody>
      </p:sp>
    </p:spTree>
    <p:extLst>
      <p:ext uri="{BB962C8B-B14F-4D97-AF65-F5344CB8AC3E}">
        <p14:creationId xmlns:p14="http://schemas.microsoft.com/office/powerpoint/2010/main" val="756498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Cơ</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sở</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là</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thôn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làng</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bản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tổ</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dân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phố</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thôn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các</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bên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là</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cá</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nhận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gia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đình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tổ</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chức</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có</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mâu</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thuẫn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tranh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chấp</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hòa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giải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viên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là</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người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được</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công</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nhận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theo</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quy</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định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của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Luật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hòa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giải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tổ</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hòa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giải</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là</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tổ</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chức</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tự</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quản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của</a:t>
            </a:r>
            <a:r>
              <a:rPr lang="en-US" sz="1200" kern="1200" baseline="0" dirty="0" smtClean="0">
                <a:solidFill>
                  <a:schemeClr val="tx1"/>
                </a:solidFill>
                <a:effectLst/>
                <a:latin typeface="+mn-lt"/>
                <a:ea typeface="+mn-ea"/>
                <a:cs typeface="+mn-cs"/>
              </a:rPr>
              <a:t> ND </a:t>
            </a:r>
            <a:r>
              <a:rPr lang="en-US" sz="1200" kern="1200" baseline="0" dirty="0" err="1" smtClean="0">
                <a:solidFill>
                  <a:schemeClr val="tx1"/>
                </a:solidFill>
                <a:effectLst/>
                <a:latin typeface="+mn-lt"/>
                <a:ea typeface="+mn-ea"/>
                <a:cs typeface="+mn-cs"/>
              </a:rPr>
              <a:t>đc</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thành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lập</a:t>
            </a:r>
            <a:r>
              <a:rPr lang="en-US" sz="1200" kern="1200" baseline="0" dirty="0" smtClean="0">
                <a:solidFill>
                  <a:schemeClr val="tx1"/>
                </a:solidFill>
                <a:effectLst/>
                <a:latin typeface="+mn-lt"/>
                <a:ea typeface="+mn-ea"/>
                <a:cs typeface="+mn-cs"/>
              </a:rPr>
              <a:t> ở </a:t>
            </a:r>
            <a:r>
              <a:rPr lang="en-US" sz="1200" kern="1200" baseline="0" dirty="0" err="1" smtClean="0">
                <a:solidFill>
                  <a:schemeClr val="tx1"/>
                </a:solidFill>
                <a:effectLst/>
                <a:latin typeface="+mn-lt"/>
                <a:ea typeface="+mn-ea"/>
                <a:cs typeface="+mn-cs"/>
              </a:rPr>
              <a:t>cơ</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sở</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để</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hoạt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động</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hòa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giải</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Theo </a:t>
            </a:r>
            <a:r>
              <a:rPr lang="en-US" sz="1200" kern="1200" dirty="0" err="1" smtClean="0">
                <a:solidFill>
                  <a:schemeClr val="tx1"/>
                </a:solidFill>
                <a:effectLst/>
                <a:latin typeface="+mn-lt"/>
                <a:ea typeface="+mn-ea"/>
                <a:cs typeface="+mn-cs"/>
              </a:rPr>
              <a:t>từ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điển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Tiếng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Việt</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“hòa giải </a:t>
            </a:r>
            <a:r>
              <a:rPr lang="en-US" sz="1200" kern="1200" dirty="0" err="1">
                <a:solidFill>
                  <a:schemeClr val="tx1"/>
                </a:solidFill>
                <a:effectLst/>
                <a:latin typeface="+mn-lt"/>
                <a:ea typeface="+mn-ea"/>
                <a:cs typeface="+mn-cs"/>
              </a:rPr>
              <a:t>là</a:t>
            </a:r>
            <a:r>
              <a:rPr lang="en-US" sz="1200" kern="1200" dirty="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mang</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tính</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thuyết phục các bên đồng ý chấm dứt xung đột hoặc xích mích một cách ổn thỏa”</a:t>
            </a:r>
            <a:endParaRPr lang="en-US" dirty="0"/>
          </a:p>
          <a:p>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4</a:t>
            </a:fld>
            <a:endParaRPr lang="en-US"/>
          </a:p>
        </p:txBody>
      </p:sp>
    </p:spTree>
    <p:extLst>
      <p:ext uri="{BB962C8B-B14F-4D97-AF65-F5344CB8AC3E}">
        <p14:creationId xmlns:p14="http://schemas.microsoft.com/office/powerpoint/2010/main" val="2195631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sz="1200" dirty="0" err="1">
                <a:solidFill>
                  <a:schemeClr val="accent2"/>
                </a:solidFill>
                <a:latin typeface="Times New Roman" pitchFamily="18" charset="0"/>
              </a:rPr>
              <a:t>Từ</a:t>
            </a:r>
            <a:r>
              <a:rPr kumimoji="1" lang="en-US" sz="1200" dirty="0">
                <a:solidFill>
                  <a:schemeClr val="accent2"/>
                </a:solidFill>
                <a:latin typeface="Times New Roman" pitchFamily="18" charset="0"/>
              </a:rPr>
              <a:t> </a:t>
            </a:r>
            <a:r>
              <a:rPr kumimoji="1" lang="en-US" sz="1200" dirty="0" err="1">
                <a:solidFill>
                  <a:schemeClr val="accent2"/>
                </a:solidFill>
                <a:latin typeface="Times New Roman" pitchFamily="18" charset="0"/>
              </a:rPr>
              <a:t>đó</a:t>
            </a:r>
            <a:r>
              <a:rPr kumimoji="1" lang="en-US" sz="1200" dirty="0">
                <a:solidFill>
                  <a:schemeClr val="accent2"/>
                </a:solidFill>
                <a:latin typeface="Times New Roman" pitchFamily="18" charset="0"/>
              </a:rPr>
              <a:t> </a:t>
            </a:r>
            <a:r>
              <a:rPr kumimoji="1" lang="en-US" sz="1200" dirty="0" err="1">
                <a:solidFill>
                  <a:schemeClr val="accent2"/>
                </a:solidFill>
                <a:latin typeface="Times New Roman" pitchFamily="18" charset="0"/>
              </a:rPr>
              <a:t>có</a:t>
            </a:r>
            <a:r>
              <a:rPr kumimoji="1" lang="en-US" sz="1200" dirty="0">
                <a:solidFill>
                  <a:schemeClr val="accent2"/>
                </a:solidFill>
                <a:latin typeface="Times New Roman" pitchFamily="18" charset="0"/>
              </a:rPr>
              <a:t> </a:t>
            </a:r>
            <a:r>
              <a:rPr kumimoji="1" lang="en-US" sz="1200" dirty="0" err="1">
                <a:solidFill>
                  <a:schemeClr val="accent2"/>
                </a:solidFill>
                <a:latin typeface="Times New Roman" pitchFamily="18" charset="0"/>
              </a:rPr>
              <a:t>thể</a:t>
            </a:r>
            <a:r>
              <a:rPr kumimoji="1" lang="en-US" sz="1200" dirty="0">
                <a:solidFill>
                  <a:schemeClr val="accent2"/>
                </a:solidFill>
                <a:latin typeface="Times New Roman" pitchFamily="18" charset="0"/>
              </a:rPr>
              <a:t> </a:t>
            </a:r>
            <a:r>
              <a:rPr kumimoji="1" lang="en-US" sz="1200" dirty="0" err="1">
                <a:solidFill>
                  <a:schemeClr val="accent2"/>
                </a:solidFill>
                <a:latin typeface="Times New Roman" pitchFamily="18" charset="0"/>
              </a:rPr>
              <a:t>thấy</a:t>
            </a:r>
            <a:r>
              <a:rPr kumimoji="1" lang="en-US" sz="1200" dirty="0">
                <a:solidFill>
                  <a:schemeClr val="accent2"/>
                </a:solidFill>
                <a:latin typeface="Times New Roman" pitchFamily="18" charset="0"/>
              </a:rPr>
              <a:t> HG</a:t>
            </a:r>
            <a:r>
              <a:rPr kumimoji="1" lang="vi-VN" sz="1200" dirty="0">
                <a:solidFill>
                  <a:schemeClr val="accent2"/>
                </a:solidFill>
                <a:latin typeface="Times New Roman" pitchFamily="18" charset="0"/>
              </a:rPr>
              <a:t> là một phương thức giải quyết tranh chấp với sự giúp đỡ của một bên thứ ba trung lập, làm trung gian, giúp các bên tranh chấp tự nguyện thỏa thuận giải quyết được những bất đồng và đạt được thỏa thuận phù hợp với </a:t>
            </a:r>
            <a:r>
              <a:rPr kumimoji="1" lang="en-US" sz="1200" dirty="0">
                <a:solidFill>
                  <a:schemeClr val="accent2"/>
                </a:solidFill>
                <a:latin typeface="Times New Roman" pitchFamily="18" charset="0"/>
              </a:rPr>
              <a:t>PL</a:t>
            </a:r>
            <a:r>
              <a:rPr kumimoji="1" lang="vi-VN" sz="1200" dirty="0">
                <a:solidFill>
                  <a:schemeClr val="accent2"/>
                </a:solidFill>
                <a:latin typeface="Times New Roman" pitchFamily="18" charset="0"/>
              </a:rPr>
              <a:t>, </a:t>
            </a:r>
            <a:r>
              <a:rPr kumimoji="1" lang="en-US" sz="1200" dirty="0" err="1" smtClean="0">
                <a:solidFill>
                  <a:schemeClr val="accent2"/>
                </a:solidFill>
                <a:latin typeface="Times New Roman" pitchFamily="18" charset="0"/>
              </a:rPr>
              <a:t>phù</a:t>
            </a:r>
            <a:r>
              <a:rPr kumimoji="1" lang="en-US" sz="1200" baseline="0" dirty="0" smtClean="0">
                <a:solidFill>
                  <a:schemeClr val="accent2"/>
                </a:solidFill>
                <a:latin typeface="Times New Roman" pitchFamily="18" charset="0"/>
              </a:rPr>
              <a:t> </a:t>
            </a:r>
            <a:r>
              <a:rPr kumimoji="1" lang="en-US" sz="1200" baseline="0" dirty="0" err="1" smtClean="0">
                <a:solidFill>
                  <a:schemeClr val="accent2"/>
                </a:solidFill>
                <a:latin typeface="Times New Roman" pitchFamily="18" charset="0"/>
              </a:rPr>
              <a:t>hợp</a:t>
            </a:r>
            <a:r>
              <a:rPr kumimoji="1" lang="en-US" sz="1200" baseline="0" dirty="0" smtClean="0">
                <a:solidFill>
                  <a:schemeClr val="accent2"/>
                </a:solidFill>
                <a:latin typeface="Times New Roman" pitchFamily="18" charset="0"/>
              </a:rPr>
              <a:t> </a:t>
            </a:r>
            <a:r>
              <a:rPr kumimoji="1" lang="en-US" sz="1200" baseline="0" dirty="0" err="1" smtClean="0">
                <a:solidFill>
                  <a:schemeClr val="accent2"/>
                </a:solidFill>
                <a:latin typeface="Times New Roman" pitchFamily="18" charset="0"/>
              </a:rPr>
              <a:t>với</a:t>
            </a:r>
            <a:r>
              <a:rPr kumimoji="1" lang="en-US" sz="1200" baseline="0" dirty="0" smtClean="0">
                <a:solidFill>
                  <a:schemeClr val="accent2"/>
                </a:solidFill>
                <a:latin typeface="Times New Roman" pitchFamily="18" charset="0"/>
              </a:rPr>
              <a:t> </a:t>
            </a:r>
            <a:r>
              <a:rPr kumimoji="1" lang="vi-VN" sz="1200" dirty="0" smtClean="0">
                <a:solidFill>
                  <a:schemeClr val="accent2"/>
                </a:solidFill>
                <a:latin typeface="Times New Roman" pitchFamily="18" charset="0"/>
              </a:rPr>
              <a:t>đạo </a:t>
            </a:r>
            <a:r>
              <a:rPr kumimoji="1" lang="vi-VN" sz="1200" dirty="0">
                <a:solidFill>
                  <a:schemeClr val="accent2"/>
                </a:solidFill>
                <a:latin typeface="Times New Roman" pitchFamily="18" charset="0"/>
              </a:rPr>
              <a:t>đức </a:t>
            </a:r>
            <a:r>
              <a:rPr kumimoji="1" lang="en-US" sz="1200" dirty="0">
                <a:solidFill>
                  <a:schemeClr val="accent2"/>
                </a:solidFill>
                <a:latin typeface="Times New Roman" pitchFamily="18" charset="0"/>
              </a:rPr>
              <a:t>XH</a:t>
            </a:r>
            <a:r>
              <a:rPr kumimoji="1" lang="vi-VN" sz="1200" dirty="0">
                <a:solidFill>
                  <a:schemeClr val="accent2"/>
                </a:solidFill>
                <a:latin typeface="Times New Roman" pitchFamily="18" charset="0"/>
              </a:rPr>
              <a:t> và tự nguyện thực hiện những thỏa thuận </a:t>
            </a:r>
            <a:r>
              <a:rPr kumimoji="1" lang="vi-VN" sz="1200" dirty="0" smtClean="0">
                <a:solidFill>
                  <a:schemeClr val="accent2"/>
                </a:solidFill>
                <a:latin typeface="Times New Roman" pitchFamily="18" charset="0"/>
              </a:rPr>
              <a:t>đó</a:t>
            </a:r>
            <a:r>
              <a:rPr kumimoji="1" lang="en-US" sz="1200" dirty="0" smtClean="0">
                <a:solidFill>
                  <a:schemeClr val="accent2"/>
                </a:solidFill>
                <a:latin typeface="Times New Roman" pitchFamily="18" charset="0"/>
              </a:rPr>
              <a:t>.</a:t>
            </a:r>
            <a:endParaRPr kumimoji="1" lang="en-US" sz="1200" dirty="0">
              <a:solidFill>
                <a:schemeClr val="accent2"/>
              </a:solidFill>
              <a:latin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sz="1200" dirty="0">
              <a:solidFill>
                <a:schemeClr val="accent2"/>
              </a:solidFill>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5</a:t>
            </a:fld>
            <a:endParaRPr lang="en-US"/>
          </a:p>
        </p:txBody>
      </p:sp>
    </p:spTree>
    <p:extLst>
      <p:ext uri="{BB962C8B-B14F-4D97-AF65-F5344CB8AC3E}">
        <p14:creationId xmlns:p14="http://schemas.microsoft.com/office/powerpoint/2010/main" val="2195631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6</a:t>
            </a:fld>
            <a:endParaRPr lang="en-US"/>
          </a:p>
        </p:txBody>
      </p:sp>
    </p:spTree>
    <p:extLst>
      <p:ext uri="{BB962C8B-B14F-4D97-AF65-F5344CB8AC3E}">
        <p14:creationId xmlns:p14="http://schemas.microsoft.com/office/powerpoint/2010/main" val="370656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Góp</a:t>
            </a:r>
            <a:r>
              <a:rPr lang="en-US" baseline="0" dirty="0"/>
              <a:t> </a:t>
            </a:r>
            <a:r>
              <a:rPr lang="en-US" baseline="0" dirty="0" err="1"/>
              <a:t>phần</a:t>
            </a:r>
            <a:r>
              <a:rPr lang="en-US" baseline="0" dirty="0"/>
              <a:t> </a:t>
            </a:r>
            <a:r>
              <a:rPr lang="en-US" baseline="0" dirty="0" err="1"/>
              <a:t>trong</a:t>
            </a:r>
            <a:r>
              <a:rPr lang="en-US" baseline="0" dirty="0"/>
              <a:t> </a:t>
            </a:r>
            <a:r>
              <a:rPr lang="en-US" baseline="0" dirty="0" err="1"/>
              <a:t>xây</a:t>
            </a:r>
            <a:r>
              <a:rPr lang="en-US" baseline="0" dirty="0"/>
              <a:t> </a:t>
            </a:r>
            <a:r>
              <a:rPr lang="en-US" baseline="0" dirty="0" err="1"/>
              <a:t>dựng</a:t>
            </a:r>
            <a:r>
              <a:rPr lang="en-US" baseline="0" dirty="0"/>
              <a:t> </a:t>
            </a:r>
            <a:r>
              <a:rPr lang="en-US" baseline="0" dirty="0" err="1"/>
              <a:t>nông</a:t>
            </a:r>
            <a:r>
              <a:rPr lang="en-US" baseline="0" dirty="0"/>
              <a:t> </a:t>
            </a:r>
            <a:r>
              <a:rPr lang="en-US" baseline="0" dirty="0" err="1"/>
              <a:t>thôn</a:t>
            </a:r>
            <a:r>
              <a:rPr lang="en-US" baseline="0" dirty="0"/>
              <a:t> </a:t>
            </a:r>
            <a:r>
              <a:rPr lang="en-US" baseline="0" dirty="0" err="1"/>
              <a:t>mới</a:t>
            </a:r>
            <a:r>
              <a:rPr lang="en-US" baseline="0" dirty="0"/>
              <a:t> </a:t>
            </a:r>
            <a:r>
              <a:rPr lang="en-US" baseline="0" dirty="0" err="1"/>
              <a:t>tại</a:t>
            </a:r>
            <a:r>
              <a:rPr lang="en-US" baseline="0" dirty="0"/>
              <a:t> </a:t>
            </a:r>
            <a:r>
              <a:rPr lang="en-US" baseline="0" dirty="0" err="1"/>
              <a:t>địa</a:t>
            </a:r>
            <a:r>
              <a:rPr lang="en-US" baseline="0" dirty="0"/>
              <a:t> </a:t>
            </a:r>
            <a:r>
              <a:rPr lang="en-US" baseline="0" dirty="0" err="1"/>
              <a:t>phương</a:t>
            </a:r>
            <a:endParaRPr lang="en-US" dirty="0"/>
          </a:p>
          <a:p>
            <a:r>
              <a:rPr lang="en-US" dirty="0" err="1"/>
              <a:t>Phí</a:t>
            </a:r>
            <a:r>
              <a:rPr lang="en-US" baseline="0" dirty="0"/>
              <a:t> </a:t>
            </a:r>
            <a:r>
              <a:rPr lang="en-US" dirty="0"/>
              <a:t>300</a:t>
            </a:r>
            <a:r>
              <a:rPr lang="en-US" baseline="0" dirty="0"/>
              <a:t> </a:t>
            </a:r>
            <a:r>
              <a:rPr lang="en-US" baseline="0" dirty="0" err="1"/>
              <a:t>nghìn</a:t>
            </a:r>
            <a:r>
              <a:rPr lang="en-US" baseline="0" dirty="0"/>
              <a:t> </a:t>
            </a:r>
            <a:r>
              <a:rPr lang="en-US" baseline="0" dirty="0" err="1"/>
              <a:t>là</a:t>
            </a:r>
            <a:r>
              <a:rPr lang="en-US" baseline="0" dirty="0"/>
              <a:t> </a:t>
            </a:r>
            <a:r>
              <a:rPr lang="en-US" baseline="0" dirty="0" err="1"/>
              <a:t>tranh</a:t>
            </a:r>
            <a:r>
              <a:rPr lang="en-US" baseline="0" dirty="0"/>
              <a:t> </a:t>
            </a:r>
            <a:r>
              <a:rPr lang="en-US" baseline="0" dirty="0" err="1"/>
              <a:t>chấp</a:t>
            </a:r>
            <a:r>
              <a:rPr lang="en-US" baseline="0" dirty="0"/>
              <a:t> </a:t>
            </a:r>
            <a:r>
              <a:rPr lang="en-US" baseline="0" dirty="0" err="1"/>
              <a:t>về</a:t>
            </a:r>
            <a:r>
              <a:rPr lang="en-US" baseline="0" dirty="0"/>
              <a:t> DS, HNGĐ </a:t>
            </a:r>
            <a:r>
              <a:rPr lang="en-US" baseline="0" dirty="0" err="1"/>
              <a:t>không</a:t>
            </a:r>
            <a:r>
              <a:rPr lang="en-US" baseline="0" dirty="0"/>
              <a:t> </a:t>
            </a:r>
            <a:r>
              <a:rPr lang="en-US" baseline="0" dirty="0" err="1"/>
              <a:t>có</a:t>
            </a:r>
            <a:r>
              <a:rPr lang="en-US" baseline="0" dirty="0"/>
              <a:t> </a:t>
            </a:r>
            <a:r>
              <a:rPr lang="en-US" baseline="0" dirty="0" err="1"/>
              <a:t>giá</a:t>
            </a:r>
            <a:r>
              <a:rPr lang="en-US" baseline="0" dirty="0"/>
              <a:t> </a:t>
            </a:r>
            <a:r>
              <a:rPr lang="en-US" baseline="0" dirty="0" err="1"/>
              <a:t>ngạch</a:t>
            </a:r>
            <a:r>
              <a:rPr lang="en-US" baseline="0" dirty="0"/>
              <a:t>. </a:t>
            </a:r>
            <a:r>
              <a:rPr lang="en-US" baseline="0" dirty="0" err="1"/>
              <a:t>Tranh</a:t>
            </a:r>
            <a:r>
              <a:rPr lang="en-US" baseline="0" dirty="0"/>
              <a:t> </a:t>
            </a:r>
            <a:r>
              <a:rPr lang="en-US" baseline="0" dirty="0" err="1"/>
              <a:t>chấp</a:t>
            </a:r>
            <a:r>
              <a:rPr lang="en-US" baseline="0" dirty="0"/>
              <a:t> DS, HNGĐ </a:t>
            </a:r>
            <a:r>
              <a:rPr lang="en-US" baseline="0" dirty="0" err="1"/>
              <a:t>có</a:t>
            </a:r>
            <a:r>
              <a:rPr lang="en-US" baseline="0" dirty="0"/>
              <a:t> </a:t>
            </a:r>
            <a:r>
              <a:rPr lang="en-US" baseline="0" dirty="0" err="1"/>
              <a:t>giá</a:t>
            </a:r>
            <a:r>
              <a:rPr lang="en-US" baseline="0" dirty="0"/>
              <a:t> </a:t>
            </a:r>
            <a:r>
              <a:rPr lang="en-US" baseline="0" dirty="0" err="1"/>
              <a:t>ngạch</a:t>
            </a:r>
            <a:r>
              <a:rPr lang="en-US" baseline="0" dirty="0"/>
              <a:t>: </a:t>
            </a:r>
            <a:r>
              <a:rPr lang="en-US" dirty="0" err="1"/>
              <a:t>Từ</a:t>
            </a:r>
            <a:r>
              <a:rPr lang="en-US" baseline="0" dirty="0"/>
              <a:t> 60-400tr </a:t>
            </a:r>
            <a:r>
              <a:rPr lang="en-US" baseline="0" dirty="0" err="1"/>
              <a:t>nộp</a:t>
            </a:r>
            <a:r>
              <a:rPr lang="en-US" baseline="0" dirty="0"/>
              <a:t> 5% </a:t>
            </a:r>
            <a:r>
              <a:rPr lang="en-US" baseline="0" dirty="0" err="1"/>
              <a:t>của</a:t>
            </a:r>
            <a:r>
              <a:rPr lang="en-US" baseline="0" dirty="0"/>
              <a:t> </a:t>
            </a:r>
            <a:r>
              <a:rPr lang="en-US" baseline="0" dirty="0" err="1"/>
              <a:t>giá</a:t>
            </a:r>
            <a:r>
              <a:rPr lang="en-US" baseline="0" dirty="0"/>
              <a:t> </a:t>
            </a:r>
            <a:r>
              <a:rPr lang="en-US" baseline="0" dirty="0" err="1"/>
              <a:t>trị</a:t>
            </a:r>
            <a:r>
              <a:rPr lang="en-US" baseline="0" dirty="0"/>
              <a:t> </a:t>
            </a:r>
            <a:r>
              <a:rPr lang="en-US" baseline="0" dirty="0" err="1"/>
              <a:t>tranh</a:t>
            </a:r>
            <a:r>
              <a:rPr lang="en-US" baseline="0" dirty="0"/>
              <a:t> </a:t>
            </a:r>
            <a:r>
              <a:rPr lang="en-US" baseline="0" dirty="0" err="1"/>
              <a:t>chấp</a:t>
            </a:r>
            <a:r>
              <a:rPr lang="en-US" baseline="0" dirty="0"/>
              <a:t>; </a:t>
            </a:r>
            <a:r>
              <a:rPr lang="en-US" baseline="0" dirty="0" err="1"/>
              <a:t>trên</a:t>
            </a:r>
            <a:r>
              <a:rPr lang="en-US" baseline="0" dirty="0"/>
              <a:t> 400-800tr: </a:t>
            </a:r>
            <a:r>
              <a:rPr lang="en-US" baseline="0" dirty="0" err="1"/>
              <a:t>nộp</a:t>
            </a:r>
            <a:r>
              <a:rPr lang="en-US" baseline="0" dirty="0"/>
              <a:t> 20tr+4% </a:t>
            </a:r>
            <a:r>
              <a:rPr lang="en-US" baseline="0" dirty="0" err="1"/>
              <a:t>của</a:t>
            </a:r>
            <a:r>
              <a:rPr lang="en-US" baseline="0" dirty="0"/>
              <a:t> </a:t>
            </a:r>
            <a:r>
              <a:rPr lang="en-US" baseline="0" dirty="0" err="1"/>
              <a:t>phần</a:t>
            </a:r>
            <a:r>
              <a:rPr lang="en-US" baseline="0" dirty="0"/>
              <a:t> </a:t>
            </a:r>
            <a:r>
              <a:rPr lang="en-US" baseline="0" dirty="0" err="1"/>
              <a:t>giá</a:t>
            </a:r>
            <a:r>
              <a:rPr lang="en-US" baseline="0" dirty="0"/>
              <a:t> </a:t>
            </a:r>
            <a:r>
              <a:rPr lang="en-US" baseline="0" dirty="0" err="1"/>
              <a:t>trị</a:t>
            </a:r>
            <a:r>
              <a:rPr lang="en-US" baseline="0" dirty="0"/>
              <a:t> </a:t>
            </a:r>
            <a:r>
              <a:rPr lang="en-US" baseline="0" dirty="0" err="1"/>
              <a:t>tranh</a:t>
            </a:r>
            <a:r>
              <a:rPr lang="en-US" baseline="0" dirty="0"/>
              <a:t> </a:t>
            </a:r>
            <a:r>
              <a:rPr lang="en-US" baseline="0" dirty="0" err="1"/>
              <a:t>chấp</a:t>
            </a:r>
            <a:r>
              <a:rPr lang="en-US" baseline="0" dirty="0"/>
              <a:t> </a:t>
            </a:r>
            <a:r>
              <a:rPr lang="en-US" baseline="0" dirty="0" err="1"/>
              <a:t>vượt</a:t>
            </a:r>
            <a:r>
              <a:rPr lang="en-US" baseline="0" dirty="0"/>
              <a:t> </a:t>
            </a:r>
            <a:r>
              <a:rPr lang="en-US" baseline="0" dirty="0" err="1"/>
              <a:t>quá</a:t>
            </a:r>
            <a:r>
              <a:rPr lang="en-US" baseline="0" dirty="0"/>
              <a:t> 400tr; </a:t>
            </a:r>
            <a:r>
              <a:rPr lang="en-US" baseline="0" dirty="0" err="1"/>
              <a:t>từ</a:t>
            </a:r>
            <a:r>
              <a:rPr lang="en-US" baseline="0" dirty="0"/>
              <a:t> </a:t>
            </a:r>
            <a:r>
              <a:rPr lang="en-US" baseline="0" dirty="0" err="1"/>
              <a:t>trên</a:t>
            </a:r>
            <a:r>
              <a:rPr lang="en-US" baseline="0" dirty="0"/>
              <a:t> 800-2 </a:t>
            </a:r>
            <a:r>
              <a:rPr lang="en-US" baseline="0" dirty="0" err="1"/>
              <a:t>tỷ</a:t>
            </a:r>
            <a:r>
              <a:rPr lang="en-US" baseline="0" dirty="0"/>
              <a:t>: </a:t>
            </a:r>
            <a:r>
              <a:rPr lang="en-US" baseline="0" dirty="0" err="1"/>
              <a:t>nộp</a:t>
            </a:r>
            <a:r>
              <a:rPr lang="en-US" baseline="0" dirty="0"/>
              <a:t> 36tr+3% </a:t>
            </a:r>
            <a:r>
              <a:rPr lang="en-US" baseline="0" dirty="0" err="1"/>
              <a:t>của</a:t>
            </a:r>
            <a:r>
              <a:rPr lang="en-US" baseline="0" dirty="0"/>
              <a:t> </a:t>
            </a:r>
            <a:r>
              <a:rPr lang="en-US" baseline="0" dirty="0" err="1"/>
              <a:t>phần</a:t>
            </a:r>
            <a:r>
              <a:rPr lang="en-US" baseline="0" dirty="0"/>
              <a:t> </a:t>
            </a:r>
            <a:r>
              <a:rPr lang="en-US" baseline="0" dirty="0" err="1"/>
              <a:t>giá</a:t>
            </a:r>
            <a:r>
              <a:rPr lang="en-US" baseline="0" dirty="0"/>
              <a:t> </a:t>
            </a:r>
            <a:r>
              <a:rPr lang="en-US" baseline="0" dirty="0" err="1"/>
              <a:t>trọi</a:t>
            </a:r>
            <a:r>
              <a:rPr lang="en-US" baseline="0" dirty="0"/>
              <a:t> </a:t>
            </a:r>
            <a:r>
              <a:rPr lang="en-US" baseline="0" dirty="0" err="1"/>
              <a:t>tranh</a:t>
            </a:r>
            <a:r>
              <a:rPr lang="en-US" baseline="0" dirty="0"/>
              <a:t> </a:t>
            </a:r>
            <a:r>
              <a:rPr lang="en-US" baseline="0" dirty="0" err="1"/>
              <a:t>chấp</a:t>
            </a:r>
            <a:r>
              <a:rPr lang="en-US" baseline="0" dirty="0"/>
              <a:t> </a:t>
            </a:r>
            <a:r>
              <a:rPr lang="en-US" baseline="0" dirty="0" err="1"/>
              <a:t>vượt</a:t>
            </a:r>
            <a:r>
              <a:rPr lang="en-US" baseline="0" dirty="0"/>
              <a:t> </a:t>
            </a:r>
            <a:r>
              <a:rPr lang="en-US" baseline="0" dirty="0" err="1"/>
              <a:t>quá</a:t>
            </a:r>
            <a:r>
              <a:rPr lang="en-US" baseline="0" dirty="0"/>
              <a:t> 800tr; </a:t>
            </a:r>
            <a:r>
              <a:rPr lang="en-US" baseline="0" dirty="0" err="1"/>
              <a:t>từ</a:t>
            </a:r>
            <a:r>
              <a:rPr lang="en-US" baseline="0" dirty="0"/>
              <a:t> </a:t>
            </a:r>
            <a:r>
              <a:rPr lang="en-US" baseline="0" dirty="0" err="1"/>
              <a:t>trên</a:t>
            </a:r>
            <a:r>
              <a:rPr lang="en-US" baseline="0" dirty="0"/>
              <a:t> 2 tỷ-4 </a:t>
            </a:r>
            <a:r>
              <a:rPr lang="en-US" baseline="0" dirty="0" err="1"/>
              <a:t>tỷ</a:t>
            </a:r>
            <a:r>
              <a:rPr lang="en-US" baseline="0" dirty="0"/>
              <a:t>: </a:t>
            </a:r>
            <a:r>
              <a:rPr lang="en-US" baseline="0" dirty="0" err="1"/>
              <a:t>nộp</a:t>
            </a:r>
            <a:r>
              <a:rPr lang="en-US" baseline="0" dirty="0"/>
              <a:t> 72tr +2% </a:t>
            </a:r>
            <a:r>
              <a:rPr lang="en-US" baseline="0" dirty="0" err="1"/>
              <a:t>của</a:t>
            </a:r>
            <a:r>
              <a:rPr lang="en-US" baseline="0" dirty="0"/>
              <a:t> </a:t>
            </a:r>
            <a:r>
              <a:rPr lang="en-US" baseline="0" dirty="0" err="1"/>
              <a:t>phần</a:t>
            </a:r>
            <a:r>
              <a:rPr lang="en-US" baseline="0" dirty="0"/>
              <a:t> </a:t>
            </a:r>
            <a:r>
              <a:rPr lang="en-US" baseline="0" dirty="0" err="1"/>
              <a:t>giá</a:t>
            </a:r>
            <a:r>
              <a:rPr lang="en-US" baseline="0" dirty="0"/>
              <a:t> </a:t>
            </a:r>
            <a:r>
              <a:rPr lang="en-US" baseline="0" dirty="0" err="1"/>
              <a:t>trị</a:t>
            </a:r>
            <a:r>
              <a:rPr lang="en-US" baseline="0" dirty="0"/>
              <a:t> </a:t>
            </a:r>
            <a:r>
              <a:rPr lang="en-US" baseline="0" dirty="0" err="1"/>
              <a:t>tranh</a:t>
            </a:r>
            <a:r>
              <a:rPr lang="en-US" baseline="0" dirty="0"/>
              <a:t> </a:t>
            </a:r>
            <a:r>
              <a:rPr lang="en-US" baseline="0" dirty="0" err="1"/>
              <a:t>chấp</a:t>
            </a:r>
            <a:r>
              <a:rPr lang="en-US" baseline="0" dirty="0"/>
              <a:t> </a:t>
            </a:r>
            <a:r>
              <a:rPr lang="en-US" baseline="0" dirty="0" err="1"/>
              <a:t>vượt</a:t>
            </a:r>
            <a:r>
              <a:rPr lang="en-US" baseline="0" dirty="0"/>
              <a:t> 2 </a:t>
            </a:r>
            <a:r>
              <a:rPr lang="en-US" baseline="0" dirty="0" err="1"/>
              <a:t>tỷ</a:t>
            </a:r>
            <a:r>
              <a:rPr lang="en-US" baseline="0" dirty="0"/>
              <a:t>; </a:t>
            </a:r>
            <a:r>
              <a:rPr lang="en-US" baseline="0" dirty="0" err="1"/>
              <a:t>từ</a:t>
            </a:r>
            <a:r>
              <a:rPr lang="en-US" baseline="0" dirty="0"/>
              <a:t> </a:t>
            </a:r>
            <a:r>
              <a:rPr lang="en-US" baseline="0" dirty="0" err="1"/>
              <a:t>trên</a:t>
            </a:r>
            <a:r>
              <a:rPr lang="en-US" baseline="0" dirty="0"/>
              <a:t> 4 </a:t>
            </a:r>
            <a:r>
              <a:rPr lang="en-US" baseline="0" dirty="0" err="1"/>
              <a:t>tỷ</a:t>
            </a:r>
            <a:r>
              <a:rPr lang="en-US" baseline="0" dirty="0"/>
              <a:t>: </a:t>
            </a:r>
            <a:r>
              <a:rPr lang="en-US" baseline="0" dirty="0" err="1"/>
              <a:t>nộp</a:t>
            </a:r>
            <a:r>
              <a:rPr lang="en-US" baseline="0" dirty="0"/>
              <a:t> 112tr +0,1% </a:t>
            </a:r>
            <a:r>
              <a:rPr lang="en-US" baseline="0" dirty="0" err="1"/>
              <a:t>của</a:t>
            </a:r>
            <a:r>
              <a:rPr lang="en-US" baseline="0" dirty="0"/>
              <a:t> </a:t>
            </a:r>
            <a:r>
              <a:rPr lang="en-US" baseline="0" dirty="0" err="1"/>
              <a:t>phần</a:t>
            </a:r>
            <a:r>
              <a:rPr lang="en-US" baseline="0" dirty="0"/>
              <a:t> </a:t>
            </a:r>
            <a:r>
              <a:rPr lang="en-US" baseline="0" dirty="0" err="1"/>
              <a:t>giá</a:t>
            </a:r>
            <a:r>
              <a:rPr lang="en-US" baseline="0" dirty="0"/>
              <a:t>  </a:t>
            </a:r>
            <a:r>
              <a:rPr lang="en-US" baseline="0" dirty="0" err="1"/>
              <a:t>trị</a:t>
            </a:r>
            <a:r>
              <a:rPr lang="en-US" baseline="0" dirty="0"/>
              <a:t> </a:t>
            </a:r>
            <a:r>
              <a:rPr lang="en-US" baseline="0" dirty="0" err="1"/>
              <a:t>tranh</a:t>
            </a:r>
            <a:r>
              <a:rPr lang="en-US" baseline="0" dirty="0"/>
              <a:t> </a:t>
            </a:r>
            <a:r>
              <a:rPr lang="en-US" baseline="0" dirty="0" err="1"/>
              <a:t>chấp</a:t>
            </a:r>
            <a:r>
              <a:rPr lang="en-US" baseline="0" dirty="0"/>
              <a:t> </a:t>
            </a:r>
            <a:r>
              <a:rPr lang="en-US" baseline="0" dirty="0" err="1"/>
              <a:t>vượt</a:t>
            </a:r>
            <a:r>
              <a:rPr lang="en-US" baseline="0" dirty="0"/>
              <a:t> 4 </a:t>
            </a:r>
            <a:r>
              <a:rPr lang="en-US" baseline="0" dirty="0" err="1"/>
              <a:t>tỷ</a:t>
            </a:r>
            <a:r>
              <a:rPr lang="en-US" baseline="0" dirty="0"/>
              <a:t>.</a:t>
            </a:r>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7</a:t>
            </a:fld>
            <a:endParaRPr lang="en-US"/>
          </a:p>
        </p:txBody>
      </p:sp>
    </p:spTree>
    <p:extLst>
      <p:ext uri="{BB962C8B-B14F-4D97-AF65-F5344CB8AC3E}">
        <p14:creationId xmlns:p14="http://schemas.microsoft.com/office/powerpoint/2010/main" val="370656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sz="1200" dirty="0">
                <a:latin typeface="Times New Roman" pitchFamily="18" charset="0"/>
                <a:cs typeface="Times New Roman" pitchFamily="18" charset="0"/>
              </a:rPr>
              <a:t>- </a:t>
            </a:r>
            <a:r>
              <a:rPr lang="vi-VN" sz="1200" dirty="0">
                <a:latin typeface="Times New Roman" pitchFamily="18" charset="0"/>
                <a:cs typeface="Times New Roman" pitchFamily="18" charset="0"/>
              </a:rPr>
              <a:t>Mâu thuẫn giữa các bên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sử</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dụng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lối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đi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chung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điện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nước</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sinh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hoạt</a:t>
            </a:r>
            <a:r>
              <a:rPr lang="en-US" sz="1200" dirty="0">
                <a:latin typeface="Times New Roman" pitchFamily="18" charset="0"/>
                <a:cs typeface="Times New Roman" pitchFamily="18" charset="0"/>
              </a:rPr>
              <a:t>…)</a:t>
            </a:r>
          </a:p>
          <a:p>
            <a:pPr marL="0" indent="0" algn="just">
              <a:buNone/>
            </a:pPr>
            <a:r>
              <a:rPr lang="en-US" sz="1200" dirty="0">
                <a:latin typeface="Times New Roman" pitchFamily="18" charset="0"/>
                <a:cs typeface="Times New Roman" pitchFamily="18" charset="0"/>
              </a:rPr>
              <a:t>- </a:t>
            </a:r>
            <a:r>
              <a:rPr lang="vi-VN" sz="1200" dirty="0">
                <a:latin typeface="Times New Roman" pitchFamily="18" charset="0"/>
                <a:cs typeface="Times New Roman" pitchFamily="18" charset="0"/>
              </a:rPr>
              <a:t>Tranh chấp phát sinh từ quan hệ dân sự</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quyền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sở</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hữu</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thừa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kế</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quyền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sử</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dụng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đât</a:t>
            </a:r>
            <a:r>
              <a:rPr lang="en-US" sz="1200" dirty="0">
                <a:latin typeface="Times New Roman" pitchFamily="18" charset="0"/>
                <a:cs typeface="Times New Roman" pitchFamily="18" charset="0"/>
              </a:rPr>
              <a:t>…)</a:t>
            </a:r>
          </a:p>
          <a:p>
            <a:pPr marL="0" indent="0" algn="just">
              <a:buNone/>
            </a:pPr>
            <a:r>
              <a:rPr lang="en-US" sz="1200" dirty="0">
                <a:latin typeface="Times New Roman" pitchFamily="18" charset="0"/>
                <a:cs typeface="Times New Roman" pitchFamily="18" charset="0"/>
              </a:rPr>
              <a:t>- </a:t>
            </a:r>
            <a:r>
              <a:rPr lang="vi-VN" sz="1200" dirty="0">
                <a:latin typeface="Times New Roman" pitchFamily="18" charset="0"/>
                <a:cs typeface="Times New Roman" pitchFamily="18" charset="0"/>
              </a:rPr>
              <a:t>Tranh chấp phát sinh từ quan hệ hôn nhân và gia đình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quan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hệ</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vợ</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chồng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quan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hệ</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giữa</a:t>
            </a:r>
            <a:r>
              <a:rPr lang="en-US" sz="1200" dirty="0">
                <a:latin typeface="Times New Roman" pitchFamily="18" charset="0"/>
                <a:cs typeface="Times New Roman" pitchFamily="18" charset="0"/>
              </a:rPr>
              <a:t> cha, </a:t>
            </a:r>
            <a:r>
              <a:rPr lang="en-US" sz="1200" dirty="0" err="1">
                <a:latin typeface="Times New Roman" pitchFamily="18" charset="0"/>
                <a:cs typeface="Times New Roman" pitchFamily="18" charset="0"/>
              </a:rPr>
              <a:t>mẹ</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và</a:t>
            </a:r>
            <a:r>
              <a:rPr lang="en-US" sz="1200" dirty="0">
                <a:latin typeface="Times New Roman" pitchFamily="18" charset="0"/>
                <a:cs typeface="Times New Roman" pitchFamily="18" charset="0"/>
              </a:rPr>
              <a:t> con; </a:t>
            </a:r>
            <a:r>
              <a:rPr lang="en-US" sz="1200" dirty="0" err="1">
                <a:latin typeface="Times New Roman" pitchFamily="18" charset="0"/>
                <a:cs typeface="Times New Roman" pitchFamily="18" charset="0"/>
              </a:rPr>
              <a:t>giữa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ông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bà</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và</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các</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cháu</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anh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chị</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em</a:t>
            </a:r>
            <a:r>
              <a:rPr lang="en-US" sz="1200" dirty="0">
                <a:latin typeface="Times New Roman" pitchFamily="18" charset="0"/>
                <a:cs typeface="Times New Roman" pitchFamily="18" charset="0"/>
              </a:rPr>
              <a:t>…)</a:t>
            </a:r>
          </a:p>
          <a:p>
            <a:pPr algn="just">
              <a:buFontTx/>
              <a:buChar char="-"/>
            </a:pPr>
            <a:r>
              <a:rPr lang="vi-VN" sz="1200" dirty="0">
                <a:latin typeface="Times New Roman" pitchFamily="18" charset="0"/>
                <a:cs typeface="Times New Roman" pitchFamily="18" charset="0"/>
              </a:rPr>
              <a:t>Vi phạm pháp luật mà theo quy định của pháp luật những việc vi phạm đó chưa đến mức bị truy cứu trách nhiệm hình sự, xử lý vi phạm hành chính</a:t>
            </a:r>
            <a:r>
              <a:rPr lang="en-US" sz="1200" dirty="0">
                <a:latin typeface="Times New Roman" pitchFamily="18" charset="0"/>
                <a:cs typeface="Times New Roman" pitchFamily="18" charset="0"/>
              </a:rPr>
              <a:t>.</a:t>
            </a:r>
          </a:p>
          <a:p>
            <a:pPr algn="just">
              <a:buFontTx/>
              <a:buChar char="-"/>
            </a:pPr>
            <a:r>
              <a:rPr lang="en-US" sz="1200" dirty="0">
                <a:latin typeface="Times New Roman" pitchFamily="18" charset="0"/>
                <a:cs typeface="Times New Roman" pitchFamily="18" charset="0"/>
              </a:rPr>
              <a:t>Vi </a:t>
            </a:r>
            <a:r>
              <a:rPr lang="en-US" sz="1200" dirty="0" err="1">
                <a:latin typeface="Times New Roman" pitchFamily="18" charset="0"/>
                <a:cs typeface="Times New Roman" pitchFamily="18" charset="0"/>
              </a:rPr>
              <a:t>phạm</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pháp</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luật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trong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một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số</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trường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hợp</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cụ</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thể</a:t>
            </a:r>
            <a:r>
              <a:rPr lang="en-US" sz="1200" dirty="0">
                <a:latin typeface="Times New Roman" pitchFamily="18" charset="0"/>
                <a:cs typeface="Times New Roman" pitchFamily="18" charset="0"/>
              </a:rPr>
              <a:t> ( </a:t>
            </a:r>
            <a:r>
              <a:rPr lang="en-US" sz="1200" dirty="0" err="1">
                <a:latin typeface="Times New Roman" pitchFamily="18" charset="0"/>
                <a:cs typeface="Times New Roman" pitchFamily="18" charset="0"/>
              </a:rPr>
              <a:t>Không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có</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sự</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việc</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tội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phạm</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hành</a:t>
            </a:r>
            <a:r>
              <a:rPr lang="en-US" sz="1200" dirty="0">
                <a:latin typeface="Times New Roman" pitchFamily="18" charset="0"/>
                <a:cs typeface="Times New Roman" pitchFamily="18" charset="0"/>
              </a:rPr>
              <a:t> vi </a:t>
            </a:r>
            <a:r>
              <a:rPr lang="en-US" sz="1200" dirty="0" err="1">
                <a:latin typeface="Times New Roman" pitchFamily="18" charset="0"/>
                <a:cs typeface="Times New Roman" pitchFamily="18" charset="0"/>
              </a:rPr>
              <a:t>không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cấu</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thành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tội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phạm</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người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thực</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hiện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hành</a:t>
            </a:r>
            <a:r>
              <a:rPr lang="en-US" sz="1200" dirty="0">
                <a:latin typeface="Times New Roman" pitchFamily="18" charset="0"/>
                <a:cs typeface="Times New Roman" pitchFamily="18" charset="0"/>
              </a:rPr>
              <a:t> vi </a:t>
            </a:r>
            <a:r>
              <a:rPr lang="en-US" sz="1200" dirty="0" err="1">
                <a:latin typeface="Times New Roman" pitchFamily="18" charset="0"/>
                <a:cs typeface="Times New Roman" pitchFamily="18" charset="0"/>
              </a:rPr>
              <a:t>chưa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đến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tuổi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vị</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thành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niên</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đã</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hết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thời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hiệu</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truy</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cứu</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trách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nhiệm</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hình</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sự</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tội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phạm</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được</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đại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xá</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người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đã</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chết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trừ</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trường</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hợp</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tái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thẩm</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người</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khác</a:t>
            </a:r>
            <a:r>
              <a:rPr lang="en-US" sz="1200" dirty="0">
                <a:latin typeface="Times New Roman" pitchFamily="18" charset="0"/>
                <a:cs typeface="Times New Roman" pitchFamily="18" charset="0"/>
              </a:rPr>
              <a:t>…</a:t>
            </a:r>
          </a:p>
          <a:p>
            <a:pPr marL="0" indent="0" algn="just">
              <a:buNone/>
            </a:pPr>
            <a:r>
              <a:rPr lang="en-US" sz="1200" dirty="0"/>
              <a:t>- </a:t>
            </a:r>
            <a:r>
              <a:rPr lang="vi-VN" sz="1200" kern="1200" dirty="0">
                <a:solidFill>
                  <a:schemeClr val="tx1"/>
                </a:solidFill>
                <a:latin typeface="+mn-lt"/>
                <a:ea typeface="+mn-ea"/>
                <a:cs typeface="+mn-cs"/>
              </a:rPr>
              <a:t>Những vụ, việc khác mà pháp luật không cấm</a:t>
            </a:r>
            <a:r>
              <a:rPr lang="en-US" sz="1200" kern="1200" dirty="0">
                <a:solidFill>
                  <a:schemeClr val="tx1"/>
                </a:solidFill>
                <a:latin typeface="+mn-lt"/>
                <a:ea typeface="+mn-ea"/>
                <a:cs typeface="+mn-cs"/>
              </a:rPr>
              <a:t>.</a:t>
            </a:r>
            <a:endParaRPr lang="en-US" sz="1200" kern="1200" dirty="0">
              <a:solidFill>
                <a:schemeClr val="tx1"/>
              </a:solidFill>
              <a:latin typeface="+mn-lt"/>
              <a:ea typeface="+mn-ea"/>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8</a:t>
            </a:fld>
            <a:endParaRPr lang="en-US"/>
          </a:p>
        </p:txBody>
      </p:sp>
    </p:spTree>
    <p:extLst>
      <p:ext uri="{BB962C8B-B14F-4D97-AF65-F5344CB8AC3E}">
        <p14:creationId xmlns:p14="http://schemas.microsoft.com/office/powerpoint/2010/main" val="3370210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
            </a:r>
            <a:r>
              <a:rPr lang="en-US" baseline="0" dirty="0"/>
              <a:t> </a:t>
            </a:r>
            <a:r>
              <a:rPr lang="en-US" sz="1200" dirty="0"/>
              <a:t>tranh chấp xâm phạm, lấn chiếm đất công, tranh chấp về sử dụng trái phép công trình công cộng</a:t>
            </a:r>
          </a:p>
          <a:p>
            <a:r>
              <a:rPr lang="en-US" dirty="0"/>
              <a:t>2. kết</a:t>
            </a:r>
            <a:r>
              <a:rPr lang="en-US" baseline="0" dirty="0"/>
              <a:t> hôn trái luật (vi phạm độ tuổi kết hôn, kết hôn trong phạm vi 3 đời…)</a:t>
            </a:r>
          </a:p>
          <a:p>
            <a:r>
              <a:rPr lang="en-US" baseline="0" dirty="0"/>
              <a:t>3. Gây thương tích đến mức phải truy cứu TNHS</a:t>
            </a:r>
          </a:p>
          <a:p>
            <a:r>
              <a:rPr lang="en-US" baseline="0" dirty="0"/>
              <a:t>4. Hòa giải tranh chấp về thương mại, lao động vì phải thực hiện theo quy định của PL chuyên </a:t>
            </a:r>
            <a:r>
              <a:rPr lang="en-US" baseline="0" dirty="0" err="1"/>
              <a:t>ngành</a:t>
            </a:r>
            <a:r>
              <a:rPr lang="en-US" baseline="0" dirty="0"/>
              <a:t> </a:t>
            </a:r>
            <a:r>
              <a:rPr lang="en-US" baseline="0" dirty="0" err="1" smtClean="0"/>
              <a:t>thương</a:t>
            </a:r>
            <a:r>
              <a:rPr lang="en-US" baseline="0" dirty="0" smtClean="0"/>
              <a:t> </a:t>
            </a:r>
            <a:r>
              <a:rPr lang="en-US" baseline="0" dirty="0" err="1" smtClean="0"/>
              <a:t>mại</a:t>
            </a:r>
            <a:r>
              <a:rPr lang="en-US" baseline="0" dirty="0" smtClean="0"/>
              <a:t>, </a:t>
            </a:r>
            <a:r>
              <a:rPr lang="en-US" baseline="0" dirty="0" err="1" smtClean="0"/>
              <a:t>lao</a:t>
            </a:r>
            <a:r>
              <a:rPr lang="en-US" baseline="0" dirty="0" smtClean="0"/>
              <a:t> </a:t>
            </a:r>
            <a:r>
              <a:rPr lang="en-US" baseline="0" dirty="0" err="1" smtClean="0"/>
              <a:t>động</a:t>
            </a:r>
            <a:r>
              <a:rPr lang="en-US" baseline="0" dirty="0" smtClean="0"/>
              <a:t>…..</a:t>
            </a:r>
            <a:endParaRPr lang="en-US" dirty="0"/>
          </a:p>
          <a:p>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9</a:t>
            </a:fld>
            <a:endParaRPr lang="en-US"/>
          </a:p>
        </p:txBody>
      </p:sp>
    </p:spTree>
    <p:extLst>
      <p:ext uri="{BB962C8B-B14F-4D97-AF65-F5344CB8AC3E}">
        <p14:creationId xmlns:p14="http://schemas.microsoft.com/office/powerpoint/2010/main" val="3481213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10</a:t>
            </a:fld>
            <a:endParaRPr lang="en-US"/>
          </a:p>
        </p:txBody>
      </p:sp>
    </p:spTree>
    <p:extLst>
      <p:ext uri="{BB962C8B-B14F-4D97-AF65-F5344CB8AC3E}">
        <p14:creationId xmlns:p14="http://schemas.microsoft.com/office/powerpoint/2010/main" val="3009108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11</a:t>
            </a:fld>
            <a:endParaRPr lang="en-US"/>
          </a:p>
        </p:txBody>
      </p:sp>
    </p:spTree>
    <p:extLst>
      <p:ext uri="{BB962C8B-B14F-4D97-AF65-F5344CB8AC3E}">
        <p14:creationId xmlns:p14="http://schemas.microsoft.com/office/powerpoint/2010/main" val="1226089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smtClean="0"/>
              <a:t> </a:t>
            </a:r>
            <a:r>
              <a:rPr lang="en-US" dirty="0" err="1" smtClean="0"/>
              <a:t>Thay</a:t>
            </a:r>
            <a:r>
              <a:rPr lang="en-US" dirty="0" smtClean="0"/>
              <a:t> </a:t>
            </a:r>
            <a:r>
              <a:rPr lang="en-US" dirty="0" err="1" smtClean="0"/>
              <a:t>Nghị</a:t>
            </a:r>
            <a:r>
              <a:rPr lang="en-US" baseline="0" dirty="0" smtClean="0"/>
              <a:t> </a:t>
            </a:r>
            <a:r>
              <a:rPr lang="en-US" baseline="0" dirty="0" err="1" smtClean="0"/>
              <a:t>quyết</a:t>
            </a:r>
            <a:r>
              <a:rPr lang="en-US" baseline="0" dirty="0" smtClean="0"/>
              <a:t> 45/2024 </a:t>
            </a:r>
            <a:r>
              <a:rPr lang="en-US" baseline="0" dirty="0" err="1" smtClean="0"/>
              <a:t>của</a:t>
            </a:r>
            <a:r>
              <a:rPr lang="en-US" baseline="0" dirty="0" smtClean="0"/>
              <a:t> TP </a:t>
            </a:r>
            <a:r>
              <a:rPr lang="en-US" baseline="0" dirty="0" err="1" smtClean="0"/>
              <a:t>Đà</a:t>
            </a:r>
            <a:r>
              <a:rPr lang="en-US" baseline="0" dirty="0" smtClean="0"/>
              <a:t> </a:t>
            </a:r>
            <a:r>
              <a:rPr lang="en-US" baseline="0" dirty="0" err="1" smtClean="0"/>
              <a:t>Nẵng</a:t>
            </a:r>
            <a:r>
              <a:rPr lang="en-US" baseline="0" dirty="0" smtClean="0"/>
              <a:t> </a:t>
            </a:r>
            <a:endParaRPr lang="en-US" dirty="0" smtClean="0"/>
          </a:p>
          <a:p>
            <a:r>
              <a:rPr lang="en-US" dirty="0" smtClean="0"/>
              <a:t>Chi </a:t>
            </a:r>
            <a:r>
              <a:rPr lang="en-US" dirty="0"/>
              <a:t>hỗ trợ cho tổ hòa giải để mua VPP, mua, sao in tài liệu phục vụ hoạt động hòa giải; tổ chức các cuộc họp, sơ kết, tổng kết hoạt động của tổ hòa </a:t>
            </a:r>
            <a:r>
              <a:rPr lang="en-US" dirty="0" err="1"/>
              <a:t>giải</a:t>
            </a:r>
            <a:r>
              <a:rPr lang="en-US" dirty="0" smtClean="0"/>
              <a:t>.</a:t>
            </a:r>
          </a:p>
          <a:p>
            <a:endParaRPr lang="vi-VN" dirty="0"/>
          </a:p>
        </p:txBody>
      </p:sp>
      <p:sp>
        <p:nvSpPr>
          <p:cNvPr id="4" name="Slide Number Placeholder 3"/>
          <p:cNvSpPr>
            <a:spLocks noGrp="1"/>
          </p:cNvSpPr>
          <p:nvPr>
            <p:ph type="sldNum" sz="quarter" idx="5"/>
          </p:nvPr>
        </p:nvSpPr>
        <p:spPr/>
        <p:txBody>
          <a:bodyPr/>
          <a:lstStyle/>
          <a:p>
            <a:fld id="{7D4806F5-305C-4DEE-85E7-1D1B58EF9182}" type="slidenum">
              <a:rPr lang="en-US" smtClean="0"/>
              <a:t>12</a:t>
            </a:fld>
            <a:endParaRPr lang="en-US"/>
          </a:p>
        </p:txBody>
      </p:sp>
    </p:spTree>
    <p:extLst>
      <p:ext uri="{BB962C8B-B14F-4D97-AF65-F5344CB8AC3E}">
        <p14:creationId xmlns:p14="http://schemas.microsoft.com/office/powerpoint/2010/main" val="835909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err="1" smtClean="0"/>
              <a:t>Biên</a:t>
            </a:r>
            <a:r>
              <a:rPr lang="en-US" baseline="0" dirty="0" smtClean="0"/>
              <a:t> </a:t>
            </a:r>
            <a:r>
              <a:rPr lang="en-US" baseline="0" dirty="0" err="1" smtClean="0"/>
              <a:t>bản</a:t>
            </a:r>
            <a:r>
              <a:rPr lang="en-US" baseline="0" dirty="0" smtClean="0"/>
              <a:t> </a:t>
            </a:r>
            <a:r>
              <a:rPr lang="en-US" baseline="0" dirty="0" err="1" smtClean="0"/>
              <a:t>hòa</a:t>
            </a:r>
            <a:r>
              <a:rPr lang="en-US" baseline="0" dirty="0" smtClean="0"/>
              <a:t> </a:t>
            </a:r>
            <a:r>
              <a:rPr lang="en-US" baseline="0" dirty="0" err="1" smtClean="0"/>
              <a:t>giải</a:t>
            </a:r>
            <a:r>
              <a:rPr lang="en-US" baseline="0" dirty="0" smtClean="0"/>
              <a:t> </a:t>
            </a:r>
          </a:p>
          <a:p>
            <a:r>
              <a:rPr lang="en-US" baseline="0" dirty="0" smtClean="0"/>
              <a:t> </a:t>
            </a:r>
            <a:r>
              <a:rPr lang="en-US" baseline="0" dirty="0" err="1" smtClean="0"/>
              <a:t>Sổ</a:t>
            </a:r>
            <a:r>
              <a:rPr lang="en-US" baseline="0" dirty="0" smtClean="0"/>
              <a:t>  </a:t>
            </a:r>
            <a:r>
              <a:rPr lang="en-US" baseline="0" dirty="0" err="1" smtClean="0"/>
              <a:t>theo</a:t>
            </a:r>
            <a:r>
              <a:rPr lang="en-US" baseline="0" dirty="0" smtClean="0"/>
              <a:t> </a:t>
            </a:r>
            <a:r>
              <a:rPr lang="en-US" baseline="0" dirty="0" err="1" smtClean="0"/>
              <a:t>dõi</a:t>
            </a:r>
            <a:r>
              <a:rPr lang="en-US" baseline="0" dirty="0" smtClean="0"/>
              <a:t> </a:t>
            </a:r>
            <a:r>
              <a:rPr lang="en-US" baseline="0" dirty="0" err="1" smtClean="0"/>
              <a:t>hoạt</a:t>
            </a:r>
            <a:r>
              <a:rPr lang="en-US" baseline="0" dirty="0" smtClean="0"/>
              <a:t> </a:t>
            </a:r>
            <a:r>
              <a:rPr lang="en-US" baseline="0" dirty="0" err="1" smtClean="0"/>
              <a:t>động</a:t>
            </a:r>
            <a:r>
              <a:rPr lang="en-US" baseline="0" dirty="0" smtClean="0"/>
              <a:t> </a:t>
            </a:r>
            <a:r>
              <a:rPr lang="en-US" baseline="0" dirty="0" err="1" smtClean="0"/>
              <a:t>hòa</a:t>
            </a:r>
            <a:r>
              <a:rPr lang="en-US" baseline="0" dirty="0" smtClean="0"/>
              <a:t> </a:t>
            </a:r>
            <a:r>
              <a:rPr lang="en-US" baseline="0" dirty="0" err="1" smtClean="0"/>
              <a:t>giải</a:t>
            </a:r>
            <a:r>
              <a:rPr lang="en-US" baseline="0" dirty="0" smtClean="0"/>
              <a:t> ở </a:t>
            </a:r>
            <a:r>
              <a:rPr lang="en-US" baseline="0" dirty="0" err="1" smtClean="0"/>
              <a:t>cơ</a:t>
            </a:r>
            <a:r>
              <a:rPr lang="en-US" baseline="0" dirty="0" smtClean="0"/>
              <a:t> </a:t>
            </a:r>
            <a:r>
              <a:rPr lang="en-US" baseline="0" dirty="0" err="1" smtClean="0"/>
              <a:t>sở</a:t>
            </a:r>
            <a:r>
              <a:rPr lang="en-US" baseline="0" dirty="0" smtClean="0"/>
              <a:t>; </a:t>
            </a:r>
            <a:r>
              <a:rPr lang="en-US" baseline="0" dirty="0" err="1" smtClean="0"/>
              <a:t>Hiện</a:t>
            </a:r>
            <a:r>
              <a:rPr lang="en-US" baseline="0" dirty="0" smtClean="0"/>
              <a:t> </a:t>
            </a:r>
            <a:r>
              <a:rPr lang="en-US" baseline="0" dirty="0" err="1" smtClean="0"/>
              <a:t>đã</a:t>
            </a:r>
            <a:r>
              <a:rPr lang="en-US" baseline="0" dirty="0" smtClean="0"/>
              <a:t> </a:t>
            </a:r>
            <a:r>
              <a:rPr lang="en-US" baseline="0" dirty="0" err="1" smtClean="0"/>
              <a:t>đăng</a:t>
            </a:r>
            <a:r>
              <a:rPr lang="en-US" baseline="0" dirty="0" smtClean="0"/>
              <a:t> </a:t>
            </a:r>
            <a:r>
              <a:rPr lang="en-US" baseline="0" dirty="0" err="1" smtClean="0"/>
              <a:t>ký</a:t>
            </a:r>
            <a:r>
              <a:rPr lang="en-US" baseline="0" dirty="0" smtClean="0"/>
              <a:t> </a:t>
            </a:r>
            <a:r>
              <a:rPr lang="en-US" baseline="0" dirty="0" err="1" smtClean="0"/>
              <a:t>mua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13</a:t>
            </a:fld>
            <a:endParaRPr lang="en-US"/>
          </a:p>
        </p:txBody>
      </p:sp>
    </p:spTree>
    <p:extLst>
      <p:ext uri="{BB962C8B-B14F-4D97-AF65-F5344CB8AC3E}">
        <p14:creationId xmlns:p14="http://schemas.microsoft.com/office/powerpoint/2010/main" val="551805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smtClean="0">
                <a:solidFill>
                  <a:schemeClr val="tx1"/>
                </a:solidFill>
                <a:effectLst/>
                <a:latin typeface="+mn-lt"/>
                <a:ea typeface="+mn-ea"/>
                <a:cs typeface="+mn-cs"/>
              </a:rPr>
              <a:t>Kỹ năng hoà giải là khả năng của hoà giải viên vận dụng kiến thức pháp luật, đạo đức xã hội, bằng sự nêu gương của mình và kinh nghiệm cuộc sống để giải thích, hướng dẫn, thuyết phục, cảm hoá các bên tranh chấp tự giải quyết tranh chấp, mâu thuẫn, nhằm xoá bỏ bất đồng và đạt được thoả thuận phù hợp với pháp luật và đạo đức xã hội, góp phần giữ vững an ninh chính trị, trật tự an toàn xã hội, phòng ngừa và hạn chế những hành vi vi phạm pháp luật ở cơ sở .</a:t>
            </a:r>
          </a:p>
          <a:p>
            <a:r>
              <a:rPr lang="en-US" sz="1200" kern="1200" smtClean="0">
                <a:solidFill>
                  <a:schemeClr val="tx1"/>
                </a:solidFill>
                <a:effectLst/>
                <a:latin typeface="+mn-lt"/>
                <a:ea typeface="+mn-ea"/>
                <a:cs typeface="+mn-cs"/>
              </a:rPr>
              <a:t>Có</a:t>
            </a:r>
            <a:r>
              <a:rPr lang="en-US" sz="1200" kern="1200" baseline="0" smtClean="0">
                <a:solidFill>
                  <a:schemeClr val="tx1"/>
                </a:solidFill>
                <a:effectLst/>
                <a:latin typeface="+mn-lt"/>
                <a:ea typeface="+mn-ea"/>
                <a:cs typeface="+mn-cs"/>
              </a:rPr>
              <a:t> 5 kỹ năng cơ bản khi tổ chức buổi hòa giải:</a:t>
            </a:r>
            <a:endParaRPr lang="en-US" sz="1200" kern="1200" smtClean="0">
              <a:solidFill>
                <a:schemeClr val="tx1"/>
              </a:solidFill>
              <a:effectLst/>
              <a:latin typeface="+mn-lt"/>
              <a:ea typeface="+mn-ea"/>
              <a:cs typeface="+mn-cs"/>
            </a:endParaRPr>
          </a:p>
          <a:p>
            <a:endParaRPr lang="en-US" sz="1200" smtClean="0">
              <a:effectLst/>
            </a:endParaRPr>
          </a:p>
          <a:p>
            <a:r>
              <a:rPr lang="en-US" b="1" smtClean="0">
                <a:solidFill>
                  <a:srgbClr val="FF0000"/>
                </a:solidFill>
              </a:rPr>
              <a:t>Đề </a:t>
            </a:r>
            <a:r>
              <a:rPr lang="en-US" b="1">
                <a:solidFill>
                  <a:srgbClr val="FF0000"/>
                </a:solidFill>
              </a:rPr>
              <a:t>cao vai trò,</a:t>
            </a:r>
            <a:r>
              <a:rPr lang="en-US" b="1" baseline="0">
                <a:solidFill>
                  <a:srgbClr val="FF0000"/>
                </a:solidFill>
              </a:rPr>
              <a:t> kinh nghiệm của HGV</a:t>
            </a:r>
            <a:endParaRPr lang="en-US" b="1">
              <a:solidFill>
                <a:srgbClr val="FF0000"/>
              </a:solidFill>
            </a:endParaRPr>
          </a:p>
        </p:txBody>
      </p:sp>
      <p:sp>
        <p:nvSpPr>
          <p:cNvPr id="4" name="Slide Number Placeholder 3"/>
          <p:cNvSpPr>
            <a:spLocks noGrp="1"/>
          </p:cNvSpPr>
          <p:nvPr>
            <p:ph type="sldNum" sz="quarter" idx="10"/>
          </p:nvPr>
        </p:nvSpPr>
        <p:spPr/>
        <p:txBody>
          <a:bodyPr/>
          <a:lstStyle/>
          <a:p>
            <a:fld id="{7D4806F5-305C-4DEE-85E7-1D1B58EF9182}" type="slidenum">
              <a:rPr lang="en-US" smtClean="0"/>
              <a:t>15</a:t>
            </a:fld>
            <a:endParaRPr lang="en-US"/>
          </a:p>
        </p:txBody>
      </p:sp>
    </p:spTree>
    <p:extLst>
      <p:ext uri="{BB962C8B-B14F-4D97-AF65-F5344CB8AC3E}">
        <p14:creationId xmlns:p14="http://schemas.microsoft.com/office/powerpoint/2010/main" val="2607492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Luật HGOCS quy định mỗi THG phải có từ 3 HGV trở lên, trong đó có HGV nữ;</a:t>
            </a:r>
          </a:p>
          <a:p>
            <a:r>
              <a:rPr lang="en-US" dirty="0"/>
              <a:t>Vai trò quan trọng của PN trong đời sống: ½ loài người trên TG là nữ; PN VN ngày nay tham gia quản lý NN, XH rất nhiều: các bộ, các công ty, tập đoàn lớn</a:t>
            </a:r>
          </a:p>
          <a:p>
            <a:r>
              <a:rPr lang="en-US" dirty="0"/>
              <a:t>Tránh HG có 1 bên là nữ thì thiên vị bên kia</a:t>
            </a:r>
            <a:endParaRPr lang="vi-VN" dirty="0"/>
          </a:p>
        </p:txBody>
      </p:sp>
      <p:sp>
        <p:nvSpPr>
          <p:cNvPr id="4" name="Slide Number Placeholder 3"/>
          <p:cNvSpPr>
            <a:spLocks noGrp="1"/>
          </p:cNvSpPr>
          <p:nvPr>
            <p:ph type="sldNum" sz="quarter" idx="5"/>
          </p:nvPr>
        </p:nvSpPr>
        <p:spPr/>
        <p:txBody>
          <a:bodyPr/>
          <a:lstStyle/>
          <a:p>
            <a:fld id="{7D4806F5-305C-4DEE-85E7-1D1B58EF9182}" type="slidenum">
              <a:rPr lang="en-US" smtClean="0"/>
              <a:t>16</a:t>
            </a:fld>
            <a:endParaRPr lang="en-US"/>
          </a:p>
        </p:txBody>
      </p:sp>
    </p:spTree>
    <p:extLst>
      <p:ext uri="{BB962C8B-B14F-4D97-AF65-F5344CB8AC3E}">
        <p14:creationId xmlns:p14="http://schemas.microsoft.com/office/powerpoint/2010/main" val="2379912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Tìm</a:t>
            </a:r>
            <a:r>
              <a:rPr lang="en-US" baseline="0"/>
              <a:t> hiểu Luật có liên quan đến vụ việc sẽ hòa giải</a:t>
            </a:r>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17</a:t>
            </a:fld>
            <a:endParaRPr lang="en-US"/>
          </a:p>
        </p:txBody>
      </p:sp>
    </p:spTree>
    <p:extLst>
      <p:ext uri="{BB962C8B-B14F-4D97-AF65-F5344CB8AC3E}">
        <p14:creationId xmlns:p14="http://schemas.microsoft.com/office/powerpoint/2010/main" val="1155733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20</a:t>
            </a:fld>
            <a:endParaRPr lang="en-US"/>
          </a:p>
        </p:txBody>
      </p:sp>
    </p:spTree>
    <p:extLst>
      <p:ext uri="{BB962C8B-B14F-4D97-AF65-F5344CB8AC3E}">
        <p14:creationId xmlns:p14="http://schemas.microsoft.com/office/powerpoint/2010/main" val="3111271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err="1" smtClean="0"/>
              <a:t>Khi</a:t>
            </a:r>
            <a:r>
              <a:rPr lang="en-US" dirty="0" smtClean="0"/>
              <a:t> </a:t>
            </a:r>
            <a:r>
              <a:rPr lang="en-US" dirty="0" err="1" smtClean="0"/>
              <a:t>chúng</a:t>
            </a:r>
            <a:r>
              <a:rPr lang="en-US" baseline="0" dirty="0" smtClean="0"/>
              <a:t> ta </a:t>
            </a:r>
            <a:r>
              <a:rPr lang="en-US" baseline="0" dirty="0" err="1" smtClean="0"/>
              <a:t>giao</a:t>
            </a:r>
            <a:r>
              <a:rPr lang="en-US" baseline="0" dirty="0" smtClean="0"/>
              <a:t> </a:t>
            </a:r>
            <a:r>
              <a:rPr lang="en-US" baseline="0" dirty="0" err="1" smtClean="0"/>
              <a:t>tiếp</a:t>
            </a:r>
            <a:r>
              <a:rPr lang="en-US" baseline="0" dirty="0" smtClean="0"/>
              <a:t> </a:t>
            </a:r>
            <a:r>
              <a:rPr lang="en-US" baseline="0" dirty="0" err="1" smtClean="0"/>
              <a:t>với</a:t>
            </a:r>
            <a:r>
              <a:rPr lang="en-US" baseline="0" dirty="0" smtClean="0"/>
              <a:t> </a:t>
            </a:r>
            <a:r>
              <a:rPr lang="en-US" baseline="0" dirty="0" err="1" smtClean="0"/>
              <a:t>các</a:t>
            </a:r>
            <a:r>
              <a:rPr lang="en-US" baseline="0" dirty="0" smtClean="0"/>
              <a:t> </a:t>
            </a:r>
            <a:r>
              <a:rPr lang="en-US" baseline="0" dirty="0" err="1" smtClean="0"/>
              <a:t>bên</a:t>
            </a:r>
            <a:r>
              <a:rPr lang="en-US" baseline="0" dirty="0" smtClean="0"/>
              <a:t>, </a:t>
            </a:r>
            <a:r>
              <a:rPr lang="en-US" baseline="0" dirty="0" err="1" smtClean="0"/>
              <a:t>là</a:t>
            </a:r>
            <a:r>
              <a:rPr lang="en-US" baseline="0" dirty="0" smtClean="0"/>
              <a:t> </a:t>
            </a:r>
            <a:r>
              <a:rPr lang="en-US" baseline="0" dirty="0" err="1" smtClean="0"/>
              <a:t>để</a:t>
            </a:r>
            <a:r>
              <a:rPr lang="en-US" baseline="0" dirty="0" smtClean="0"/>
              <a:t>:</a:t>
            </a:r>
            <a:endParaRPr lang="en-US" dirty="0" smtClean="0"/>
          </a:p>
          <a:p>
            <a:pPr marL="0" indent="0">
              <a:buNone/>
            </a:pPr>
            <a:r>
              <a:rPr lang="en-US" dirty="0" smtClean="0"/>
              <a:t>a. </a:t>
            </a:r>
            <a:r>
              <a:rPr lang="en-US" dirty="0" err="1" smtClean="0"/>
              <a:t>Trò</a:t>
            </a:r>
            <a:r>
              <a:rPr lang="en-US" baseline="0" dirty="0" smtClean="0"/>
              <a:t> </a:t>
            </a:r>
            <a:r>
              <a:rPr lang="en-US" baseline="0" dirty="0" err="1" smtClean="0"/>
              <a:t>chuyện</a:t>
            </a:r>
            <a:r>
              <a:rPr lang="en-US" baseline="0" dirty="0" smtClean="0"/>
              <a:t> </a:t>
            </a:r>
            <a:r>
              <a:rPr lang="en-US" baseline="0" dirty="0" err="1" smtClean="0"/>
              <a:t>để</a:t>
            </a:r>
            <a:r>
              <a:rPr lang="en-US" baseline="0" dirty="0" smtClean="0"/>
              <a:t> </a:t>
            </a:r>
            <a:r>
              <a:rPr lang="en-US" baseline="0" dirty="0" err="1" smtClean="0"/>
              <a:t>nắm</a:t>
            </a:r>
            <a:r>
              <a:rPr lang="en-US" baseline="0" dirty="0" smtClean="0"/>
              <a:t> </a:t>
            </a:r>
            <a:r>
              <a:rPr lang="en-US" baseline="0" dirty="0" err="1" smtClean="0"/>
              <a:t>thông</a:t>
            </a:r>
            <a:r>
              <a:rPr lang="en-US" baseline="0" dirty="0" smtClean="0"/>
              <a:t> tin;</a:t>
            </a:r>
          </a:p>
          <a:p>
            <a:r>
              <a:rPr lang="en-US" sz="1200" kern="1200" dirty="0" smtClean="0">
                <a:solidFill>
                  <a:schemeClr val="tx1"/>
                </a:solidFill>
                <a:effectLst/>
                <a:latin typeface="+mn-lt"/>
                <a:ea typeface="+mn-ea"/>
                <a:cs typeface="+mn-cs"/>
              </a:rPr>
              <a:t>b. </a:t>
            </a:r>
            <a:r>
              <a:rPr lang="en-US" sz="1200" kern="1200" dirty="0" err="1" smtClean="0">
                <a:solidFill>
                  <a:schemeClr val="tx1"/>
                </a:solidFill>
                <a:effectLst/>
                <a:latin typeface="+mn-lt"/>
                <a:ea typeface="+mn-ea"/>
                <a:cs typeface="+mn-cs"/>
              </a:rPr>
              <a:t>Cung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cấp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cho</a:t>
            </a:r>
            <a:r>
              <a:rPr lang="en-US" sz="1200" kern="1200" dirty="0" smtClean="0">
                <a:solidFill>
                  <a:schemeClr val="tx1"/>
                </a:solidFill>
                <a:effectLst/>
                <a:latin typeface="+mn-lt"/>
                <a:ea typeface="+mn-ea"/>
                <a:cs typeface="+mn-cs"/>
              </a:rPr>
              <a:t> ca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nhân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những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thông</a:t>
            </a:r>
            <a:r>
              <a:rPr lang="en-US" sz="1200" kern="1200" dirty="0" smtClean="0">
                <a:solidFill>
                  <a:schemeClr val="tx1"/>
                </a:solidFill>
                <a:effectLst/>
                <a:latin typeface="+mn-lt"/>
                <a:ea typeface="+mn-ea"/>
                <a:cs typeface="+mn-cs"/>
              </a:rPr>
              <a:t> tin </a:t>
            </a:r>
            <a:r>
              <a:rPr lang="en-US" sz="1200" kern="1200" dirty="0" err="1" smtClean="0">
                <a:solidFill>
                  <a:schemeClr val="tx1"/>
                </a:solidFill>
                <a:effectLst/>
                <a:latin typeface="+mn-lt"/>
                <a:ea typeface="+mn-ea"/>
                <a:cs typeface="+mn-cs"/>
              </a:rPr>
              <a:t>chính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xóa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bỏ</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những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điểm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lệch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lạc</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c. </a:t>
            </a:r>
            <a:r>
              <a:rPr lang="en-US" sz="1200" kern="1200" dirty="0" err="1" smtClean="0">
                <a:solidFill>
                  <a:schemeClr val="tx1"/>
                </a:solidFill>
                <a:effectLst/>
                <a:latin typeface="+mn-lt"/>
                <a:ea typeface="+mn-ea"/>
                <a:cs typeface="+mn-cs"/>
              </a:rPr>
              <a:t>Hỗ</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trợ</a:t>
            </a:r>
            <a:r>
              <a:rPr lang="en-US" sz="1200" kern="1200" dirty="0" smtClean="0">
                <a:solidFill>
                  <a:schemeClr val="tx1"/>
                </a:solidFill>
                <a:effectLst/>
                <a:latin typeface="+mn-lt"/>
                <a:ea typeface="+mn-ea"/>
                <a:cs typeface="+mn-cs"/>
              </a:rPr>
              <a:t> chia </a:t>
            </a:r>
            <a:r>
              <a:rPr lang="en-US" sz="1200" kern="1200" dirty="0" err="1" smtClean="0">
                <a:solidFill>
                  <a:schemeClr val="tx1"/>
                </a:solidFill>
                <a:effectLst/>
                <a:latin typeface="+mn-lt"/>
                <a:ea typeface="+mn-ea"/>
                <a:cs typeface="+mn-cs"/>
              </a:rPr>
              <a:t>sẻ</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về</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mặt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tâm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lý,cảm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thông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với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nhân</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 </a:t>
            </a:r>
            <a:r>
              <a:rPr lang="en-US" sz="1200" kern="1200" dirty="0" err="1" smtClean="0">
                <a:solidFill>
                  <a:schemeClr val="tx1"/>
                </a:solidFill>
                <a:effectLst/>
                <a:latin typeface="+mn-lt"/>
                <a:ea typeface="+mn-ea"/>
                <a:cs typeface="+mn-cs"/>
              </a:rPr>
              <a:t>Giúp</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nhân</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đó</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xác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định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lựa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chọn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đưa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những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quyết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định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cụ</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thể</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giải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quyết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hợp</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Trang </a:t>
            </a:r>
            <a:r>
              <a:rPr lang="en-US" sz="1200" kern="1200" dirty="0" err="1" smtClean="0">
                <a:solidFill>
                  <a:schemeClr val="tx1"/>
                </a:solidFill>
                <a:effectLst/>
                <a:latin typeface="+mn-lt"/>
                <a:ea typeface="+mn-ea"/>
                <a:cs typeface="+mn-cs"/>
              </a:rPr>
              <a:t>bị</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cho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nhân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kiến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thức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cách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ứng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xử</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suy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nghĩ</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phù</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hợp</a:t>
            </a:r>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endParaRPr lang="en-US" dirty="0" smtClean="0">
              <a:effectLst/>
            </a:endParaRPr>
          </a:p>
          <a:p>
            <a:endParaRPr lang="en-US" sz="1200" kern="1200" dirty="0" smtClean="0">
              <a:solidFill>
                <a:schemeClr val="tx1"/>
              </a:solidFill>
              <a:effectLst/>
              <a:latin typeface="+mn-lt"/>
              <a:ea typeface="+mn-ea"/>
              <a:cs typeface="+mn-cs"/>
            </a:endParaRPr>
          </a:p>
          <a:p>
            <a:pPr marL="228600" indent="-228600">
              <a:buAutoNum type="alphaLcPeriod"/>
            </a:pPr>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21</a:t>
            </a:fld>
            <a:endParaRPr lang="en-US"/>
          </a:p>
        </p:txBody>
      </p:sp>
    </p:spTree>
    <p:extLst>
      <p:ext uri="{BB962C8B-B14F-4D97-AF65-F5344CB8AC3E}">
        <p14:creationId xmlns:p14="http://schemas.microsoft.com/office/powerpoint/2010/main" val="139659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smtClean="0">
                <a:effectLst/>
              </a:rPr>
              <a:t>Những điều cần tránh khi giao tiếp</a:t>
            </a:r>
            <a:r>
              <a:rPr lang="en-US" sz="1200" b="1" smtClean="0">
                <a:effectLst/>
              </a:rPr>
              <a:t>:</a:t>
            </a:r>
          </a:p>
          <a:p>
            <a:r>
              <a:rPr lang="vi-VN" sz="1200" smtClean="0">
                <a:effectLst/>
              </a:rPr>
              <a:t>- Sự chỉ trích: Tập trung vào các khía cạnh tiêu cực của xung đột gây ra cảm giác tội lỗi và làm giảm sự tự tin của đối tượng giao tiếp.</a:t>
            </a:r>
            <a:endParaRPr lang="en-US" sz="1200" smtClean="0">
              <a:effectLst/>
            </a:endParaRPr>
          </a:p>
          <a:p>
            <a:r>
              <a:rPr lang="vi-VN" sz="1200" smtClean="0">
                <a:effectLst/>
              </a:rPr>
              <a:t>- Sự phỏng đoán: Thăm dò các nội dung ẩn giấu hoặc coi như là hiểu động cơ  của đối tượng giao tiếp</a:t>
            </a:r>
            <a:r>
              <a:rPr lang="en-US" sz="1200" smtClean="0">
                <a:effectLst/>
              </a:rPr>
              <a:t> </a:t>
            </a:r>
          </a:p>
          <a:p>
            <a:r>
              <a:rPr lang="vi-VN" sz="1200" smtClean="0">
                <a:effectLst/>
              </a:rPr>
              <a:t>- Sự phê phán: Xác lập một vị trí dựa trên quyền lực xã hội, </a:t>
            </a:r>
            <a:endParaRPr lang="en-US" sz="1200" smtClean="0">
              <a:effectLst/>
            </a:endParaRPr>
          </a:p>
          <a:p>
            <a:r>
              <a:rPr lang="en-US" sz="1200" smtClean="0">
                <a:effectLst/>
              </a:rPr>
              <a:t>- Chỉ dùng lý lẽ mà bỏ qua cảm xúc xung đột</a:t>
            </a:r>
          </a:p>
          <a:p>
            <a:r>
              <a:rPr lang="vi-VN" sz="1200" smtClean="0">
                <a:effectLst/>
              </a:rPr>
              <a:t>- Làm yên lòng: Cố gắng che giấu mọi thứ và khẳng định vấn đề không quá tồi tệ</a:t>
            </a:r>
            <a:r>
              <a:rPr lang="en-US" sz="1200" smtClean="0">
                <a:effectLst/>
              </a:rPr>
              <a:t> </a:t>
            </a:r>
          </a:p>
          <a:p>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22</a:t>
            </a:fld>
            <a:endParaRPr lang="en-US"/>
          </a:p>
        </p:txBody>
      </p:sp>
    </p:spTree>
    <p:extLst>
      <p:ext uri="{BB962C8B-B14F-4D97-AF65-F5344CB8AC3E}">
        <p14:creationId xmlns:p14="http://schemas.microsoft.com/office/powerpoint/2010/main" val="3516397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b="1" i="1" dirty="0" smtClean="0">
                <a:effectLst/>
              </a:rPr>
              <a:t>Yêu cầu của việc lắng nghe</a:t>
            </a:r>
            <a:r>
              <a:rPr lang="en-US" sz="1200" b="1" i="1" dirty="0" smtClean="0">
                <a:effectLst/>
              </a:rPr>
              <a:t>:</a:t>
            </a:r>
            <a:endParaRPr lang="vi-VN" sz="1200" b="1" dirty="0" smtClean="0">
              <a:effectLst/>
            </a:endParaRPr>
          </a:p>
          <a:p>
            <a:r>
              <a:rPr lang="en-US" sz="1200" dirty="0" smtClean="0">
                <a:effectLst/>
              </a:rPr>
              <a:t>+ </a:t>
            </a:r>
            <a:r>
              <a:rPr lang="vi-VN" sz="1200" dirty="0" smtClean="0">
                <a:effectLst/>
              </a:rPr>
              <a:t>Sự tham gia: Hòa giải viên cần chào đón và khuyến khích các bên chia sẻ thông tin qua tư thế, sắc mặt biểu lộ sự quan tâm, tập trung lắng nghe.</a:t>
            </a:r>
          </a:p>
          <a:p>
            <a:r>
              <a:rPr lang="en-US" sz="1200" dirty="0" smtClean="0">
                <a:effectLst/>
              </a:rPr>
              <a:t>+</a:t>
            </a:r>
            <a:r>
              <a:rPr lang="vi-VN" sz="1200" dirty="0" smtClean="0">
                <a:effectLst/>
              </a:rPr>
              <a:t> Diễn đạt lại hoặc tóm lược: Hòa giải viên nói rõ trong lời nói của chính mình việc bạn đã hiểu người nói như thế nào.</a:t>
            </a:r>
          </a:p>
          <a:p>
            <a:r>
              <a:rPr lang="en-US" sz="1200" dirty="0" smtClean="0">
                <a:effectLst/>
              </a:rPr>
              <a:t>+</a:t>
            </a:r>
            <a:r>
              <a:rPr lang="vi-VN" sz="1200" dirty="0" smtClean="0">
                <a:effectLst/>
              </a:rPr>
              <a:t> Nhận biết cảm xúc: Hòa giải viên chấp nhận yếu tố cảm xúc của các bên.</a:t>
            </a:r>
            <a:endParaRPr lang="en-US" sz="1200" dirty="0" smtClean="0">
              <a:effectLst/>
            </a:endParaRPr>
          </a:p>
          <a:p>
            <a:endParaRPr lang="en-US" dirty="0"/>
          </a:p>
        </p:txBody>
      </p:sp>
      <p:sp>
        <p:nvSpPr>
          <p:cNvPr id="4" name="Slide Number Placeholder 3"/>
          <p:cNvSpPr>
            <a:spLocks noGrp="1"/>
          </p:cNvSpPr>
          <p:nvPr>
            <p:ph type="sldNum" sz="quarter" idx="10"/>
          </p:nvPr>
        </p:nvSpPr>
        <p:spPr/>
        <p:txBody>
          <a:bodyPr/>
          <a:lstStyle/>
          <a:p>
            <a:fld id="{7D4806F5-305C-4DEE-85E7-1D1B58EF9182}" type="slidenum">
              <a:rPr lang="en-US" smtClean="0"/>
              <a:t>23</a:t>
            </a:fld>
            <a:endParaRPr lang="en-US"/>
          </a:p>
        </p:txBody>
      </p:sp>
    </p:spTree>
    <p:extLst>
      <p:ext uri="{BB962C8B-B14F-4D97-AF65-F5344CB8AC3E}">
        <p14:creationId xmlns:p14="http://schemas.microsoft.com/office/powerpoint/2010/main" val="1466760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smtClean="0">
                <a:effectLst/>
              </a:rPr>
              <a:t>Nguyên tắc khi tra cứu, tìm kiếm văn bản QPPL: </a:t>
            </a:r>
            <a:r>
              <a:rPr lang="vi-VN" sz="1200" kern="1200" smtClean="0">
                <a:solidFill>
                  <a:schemeClr val="tx1"/>
                </a:solidFill>
                <a:effectLst/>
                <a:latin typeface="+mn-lt"/>
                <a:ea typeface="+mn-ea"/>
                <a:cs typeface="+mn-cs"/>
              </a:rPr>
              <a:t>Bảo đảm tính hiệu lực</a:t>
            </a:r>
            <a:r>
              <a:rPr lang="en-US" sz="1200" kern="1200" smtClean="0">
                <a:solidFill>
                  <a:schemeClr val="tx1"/>
                </a:solidFill>
                <a:effectLst/>
                <a:latin typeface="+mn-lt"/>
                <a:ea typeface="+mn-ea"/>
                <a:cs typeface="+mn-cs"/>
              </a:rPr>
              <a:t>; </a:t>
            </a:r>
            <a:r>
              <a:rPr lang="vi-VN" sz="1200" kern="1200" smtClean="0">
                <a:solidFill>
                  <a:schemeClr val="tx1"/>
                </a:solidFill>
                <a:effectLst/>
                <a:latin typeface="+mn-lt"/>
                <a:ea typeface="+mn-ea"/>
                <a:cs typeface="+mn-cs"/>
              </a:rPr>
              <a:t>Bảo đảm tính chính xác</a:t>
            </a:r>
            <a:r>
              <a:rPr lang="en-US" sz="1200" kern="1200" smtClean="0">
                <a:solidFill>
                  <a:schemeClr val="tx1"/>
                </a:solidFill>
                <a:effectLst/>
                <a:latin typeface="+mn-lt"/>
                <a:ea typeface="+mn-ea"/>
                <a:cs typeface="+mn-cs"/>
              </a:rPr>
              <a:t>; Bảo đảm tính đầy đủ, toàn diện</a:t>
            </a:r>
            <a:endParaRPr lang="en-US"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mtClean="0">
              <a:effectLst/>
            </a:endParaRPr>
          </a:p>
          <a:p>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26</a:t>
            </a:fld>
            <a:endParaRPr lang="en-US"/>
          </a:p>
        </p:txBody>
      </p:sp>
    </p:spTree>
    <p:extLst>
      <p:ext uri="{BB962C8B-B14F-4D97-AF65-F5344CB8AC3E}">
        <p14:creationId xmlns:p14="http://schemas.microsoft.com/office/powerpoint/2010/main" val="1470609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Mục đích</a:t>
            </a:r>
            <a:r>
              <a:rPr lang="en-US" baseline="0"/>
              <a:t> cuối cùng là các bên có mâu thuẩn, tranh chấp bắt tay với nhau, bỏ qua mâu thuẩn, đoàn kết nhau trong cuộc sống</a:t>
            </a:r>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28</a:t>
            </a:fld>
            <a:endParaRPr lang="en-US"/>
          </a:p>
        </p:txBody>
      </p:sp>
    </p:spTree>
    <p:extLst>
      <p:ext uri="{BB962C8B-B14F-4D97-AF65-F5344CB8AC3E}">
        <p14:creationId xmlns:p14="http://schemas.microsoft.com/office/powerpoint/2010/main" val="104723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HD phần</a:t>
            </a:r>
            <a:r>
              <a:rPr lang="en-US" baseline="0"/>
              <a:t> sau</a:t>
            </a:r>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29</a:t>
            </a:fld>
            <a:endParaRPr lang="en-US"/>
          </a:p>
        </p:txBody>
      </p:sp>
    </p:spTree>
    <p:extLst>
      <p:ext uri="{BB962C8B-B14F-4D97-AF65-F5344CB8AC3E}">
        <p14:creationId xmlns:p14="http://schemas.microsoft.com/office/powerpoint/2010/main" val="1265171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*Hòa giải khi có yêu cầu của một bên hoặc các bên thì ghi khoản 1, khi chứng kiến hoặc biết vụ việc thì ghi khoản 2, theo phân công của tổ trưởng thì ghi khoản 3</a:t>
            </a:r>
          </a:p>
        </p:txBody>
      </p:sp>
      <p:sp>
        <p:nvSpPr>
          <p:cNvPr id="4" name="Slide Number Placeholder 3"/>
          <p:cNvSpPr>
            <a:spLocks noGrp="1"/>
          </p:cNvSpPr>
          <p:nvPr>
            <p:ph type="sldNum" sz="quarter" idx="5"/>
          </p:nvPr>
        </p:nvSpPr>
        <p:spPr/>
        <p:txBody>
          <a:bodyPr/>
          <a:lstStyle/>
          <a:p>
            <a:fld id="{7D4806F5-305C-4DEE-85E7-1D1B58EF9182}" type="slidenum">
              <a:rPr lang="en-US" smtClean="0"/>
              <a:t>30</a:t>
            </a:fld>
            <a:endParaRPr lang="en-US"/>
          </a:p>
        </p:txBody>
      </p:sp>
    </p:spTree>
    <p:extLst>
      <p:ext uri="{BB962C8B-B14F-4D97-AF65-F5344CB8AC3E}">
        <p14:creationId xmlns:p14="http://schemas.microsoft.com/office/powerpoint/2010/main" val="27106350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Trong trường hợp chưa hết năm mà sử dụng sang sổ khác, thì lấy tiếp STT cuối cùng của sổ trướng, k </a:t>
            </a:r>
            <a:r>
              <a:rPr lang="vi-VN" dirty="0" err="1"/>
              <a:t>đc</a:t>
            </a:r>
            <a:r>
              <a:rPr lang="vi-VN" dirty="0"/>
              <a:t> ghi số 1</a:t>
            </a:r>
          </a:p>
          <a:p>
            <a:r>
              <a:rPr lang="vi-VN" dirty="0"/>
              <a:t>Khi hết năm, Tổ trưởng THG có trách nhiệm thống kê tổng số vụ, việc đã thực hiện, tổng số vụ việc HGT, HGKT; ký sổ và gửi UBND xã ký xác nhận</a:t>
            </a:r>
          </a:p>
        </p:txBody>
      </p:sp>
      <p:sp>
        <p:nvSpPr>
          <p:cNvPr id="4" name="Slide Number Placeholder 3"/>
          <p:cNvSpPr>
            <a:spLocks noGrp="1"/>
          </p:cNvSpPr>
          <p:nvPr>
            <p:ph type="sldNum" sz="quarter" idx="5"/>
          </p:nvPr>
        </p:nvSpPr>
        <p:spPr/>
        <p:txBody>
          <a:bodyPr/>
          <a:lstStyle/>
          <a:p>
            <a:fld id="{7D4806F5-305C-4DEE-85E7-1D1B58EF9182}" type="slidenum">
              <a:rPr lang="en-US" smtClean="0"/>
              <a:t>31</a:t>
            </a:fld>
            <a:endParaRPr lang="en-US"/>
          </a:p>
        </p:txBody>
      </p:sp>
    </p:spTree>
    <p:extLst>
      <p:ext uri="{BB962C8B-B14F-4D97-AF65-F5344CB8AC3E}">
        <p14:creationId xmlns:p14="http://schemas.microsoft.com/office/powerpoint/2010/main" val="15590569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Khai</a:t>
            </a:r>
            <a:r>
              <a:rPr lang="en-US" baseline="0"/>
              <a:t> thác mạng Internet</a:t>
            </a:r>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33</a:t>
            </a:fld>
            <a:endParaRPr lang="en-US"/>
          </a:p>
        </p:txBody>
      </p:sp>
    </p:spTree>
    <p:extLst>
      <p:ext uri="{BB962C8B-B14F-4D97-AF65-F5344CB8AC3E}">
        <p14:creationId xmlns:p14="http://schemas.microsoft.com/office/powerpoint/2010/main" val="706127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Mục</a:t>
            </a:r>
            <a:r>
              <a:rPr lang="en-US" baseline="0"/>
              <a:t> đích chính là nắm thông tin vụ việc; xác định đó là loại mâu thuẩn, lĩnh vực nào? Từ đó nghiên cứu văn bản pháp luật liên quan để chủ động trong việc hòa giải (chỉ ra những điều PL quy định cho các bên hiểu, kiểu như nói có sách, mách có chứng mới thuyết phục được các bên)</a:t>
            </a:r>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34</a:t>
            </a:fld>
            <a:endParaRPr lang="en-US"/>
          </a:p>
        </p:txBody>
      </p:sp>
    </p:spTree>
    <p:extLst>
      <p:ext uri="{BB962C8B-B14F-4D97-AF65-F5344CB8AC3E}">
        <p14:creationId xmlns:p14="http://schemas.microsoft.com/office/powerpoint/2010/main" val="26161989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Tùy</a:t>
            </a:r>
            <a:r>
              <a:rPr lang="en-US" baseline="0"/>
              <a:t> tình huống và kỹ năng mỗi người để khai thác, thu thập thông tin</a:t>
            </a:r>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35</a:t>
            </a:fld>
            <a:endParaRPr lang="en-US"/>
          </a:p>
        </p:txBody>
      </p:sp>
    </p:spTree>
    <p:extLst>
      <p:ext uri="{BB962C8B-B14F-4D97-AF65-F5344CB8AC3E}">
        <p14:creationId xmlns:p14="http://schemas.microsoft.com/office/powerpoint/2010/main" val="2691157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Hội</a:t>
            </a:r>
            <a:r>
              <a:rPr lang="en-US" baseline="0"/>
              <a:t> nghị Paris mất 2 tháng với 8 cuộc họp chỉ bàn về cái bàn ngồi họp, cuối cùng chọn bàn tròn.</a:t>
            </a:r>
            <a:endParaRPr lang="en-US"/>
          </a:p>
        </p:txBody>
      </p:sp>
      <p:sp>
        <p:nvSpPr>
          <p:cNvPr id="4" name="Slide Number Placeholder 3"/>
          <p:cNvSpPr>
            <a:spLocks noGrp="1"/>
          </p:cNvSpPr>
          <p:nvPr>
            <p:ph type="sldNum" sz="quarter" idx="10"/>
          </p:nvPr>
        </p:nvSpPr>
        <p:spPr/>
        <p:txBody>
          <a:bodyPr/>
          <a:lstStyle/>
          <a:p>
            <a:fld id="{AC02C1EE-C019-4806-9156-8B071BBBA30F}" type="slidenum">
              <a:rPr lang="en-US" smtClean="0"/>
              <a:t>38</a:t>
            </a:fld>
            <a:endParaRPr lang="en-US"/>
          </a:p>
        </p:txBody>
      </p:sp>
    </p:spTree>
    <p:extLst>
      <p:ext uri="{BB962C8B-B14F-4D97-AF65-F5344CB8AC3E}">
        <p14:creationId xmlns:p14="http://schemas.microsoft.com/office/powerpoint/2010/main" val="25967197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sz="9600" dirty="0">
                <a:latin typeface="Times New Roman" pitchFamily="18" charset="0"/>
                <a:cs typeface="Times New Roman" pitchFamily="18" charset="0"/>
              </a:rPr>
              <a:t>+ Giải thích hoà giải là cơ hội cho các bên giải quyết tranh chấp cho chính họ mà không cần đến </a:t>
            </a:r>
            <a:r>
              <a:rPr lang="en-US" sz="9600" dirty="0" err="1">
                <a:latin typeface="Times New Roman" pitchFamily="18" charset="0"/>
                <a:cs typeface="Times New Roman" pitchFamily="18" charset="0"/>
              </a:rPr>
              <a:t>Tòa</a:t>
            </a:r>
            <a:r>
              <a:rPr lang="en-US" sz="9600" dirty="0">
                <a:latin typeface="Times New Roman" pitchFamily="18" charset="0"/>
                <a:cs typeface="Times New Roman" pitchFamily="18" charset="0"/>
              </a:rPr>
              <a:t> án hay trọng tài hay chính quyền.</a:t>
            </a:r>
          </a:p>
          <a:p>
            <a:pPr marL="0" indent="0" algn="just">
              <a:buNone/>
            </a:pPr>
            <a:r>
              <a:rPr lang="en-US" sz="9600" dirty="0">
                <a:latin typeface="Times New Roman" pitchFamily="18" charset="0"/>
                <a:cs typeface="Times New Roman" pitchFamily="18" charset="0"/>
              </a:rPr>
              <a:t>+ Giải thích hoà giải là tự nguyện và nhấn mạnh những lợi ích của nó, thể hiện được ý chí, mong muốn của mình, tiết kiệm thời gian chi phí…</a:t>
            </a:r>
          </a:p>
          <a:p>
            <a:pPr marL="0" indent="0" algn="just">
              <a:buNone/>
            </a:pPr>
            <a:r>
              <a:rPr lang="en-US" sz="9600" dirty="0">
                <a:latin typeface="Times New Roman" pitchFamily="18" charset="0"/>
                <a:cs typeface="Times New Roman" pitchFamily="18" charset="0"/>
              </a:rPr>
              <a:t>+ Giải thích HGV không phải là một quan toà và HGV sẽ không quyết định bất cứ một cái gì cho họ</a:t>
            </a:r>
          </a:p>
          <a:p>
            <a:pPr marL="0" indent="0" algn="just">
              <a:buNone/>
            </a:pPr>
            <a:r>
              <a:rPr lang="en-US" sz="9600" dirty="0">
                <a:latin typeface="Times New Roman" pitchFamily="18" charset="0"/>
                <a:cs typeface="Times New Roman" pitchFamily="18" charset="0"/>
              </a:rPr>
              <a:t>+ Giải thích HGV sẽ giữ bí mật về bất cứ điều gì mà các bên nói, ngoại trừ họ cho phép tiết lộ thông tin.  HGV sẽ không làm chứng nếu tranh chấp được đưa ra toà sau này. Việc ghi chép lại những điều họ nói chỉ phục vụ cho việc hòa giải thôi.</a:t>
            </a:r>
          </a:p>
          <a:p>
            <a:pPr marL="0" indent="0" algn="just">
              <a:spcBef>
                <a:spcPts val="0"/>
              </a:spcBef>
              <a:buNone/>
            </a:pPr>
            <a:r>
              <a:rPr lang="fr-FR" sz="9600" dirty="0">
                <a:latin typeface="Times New Roman" pitchFamily="18" charset="0"/>
                <a:cs typeface="Times New Roman" pitchFamily="18" charset="0"/>
              </a:rPr>
              <a:t>+ Các bên đã tín nhiệm HGV làm trung gian hòa giải</a:t>
            </a:r>
            <a:r>
              <a:rPr lang="en-US" sz="9600" dirty="0">
                <a:latin typeface="Times New Roman" pitchFamily="18" charset="0"/>
                <a:cs typeface="Times New Roman" pitchFamily="18" charset="0"/>
              </a:rPr>
              <a:t> thì HGV là người điều hành cuộc họp, có quyền mời ai nói trước, ai nói sau;</a:t>
            </a:r>
          </a:p>
          <a:p>
            <a:pPr marL="0" indent="0" algn="just">
              <a:spcBef>
                <a:spcPts val="0"/>
              </a:spcBef>
              <a:buNone/>
            </a:pPr>
            <a:r>
              <a:rPr lang="fr-FR" sz="9600" dirty="0">
                <a:latin typeface="Times New Roman" pitchFamily="18" charset="0"/>
                <a:cs typeface="Times New Roman" pitchFamily="18" charset="0"/>
              </a:rPr>
              <a:t>+ Các bên phải tôn trọng nhau, mỗi người đều có quyền và nghĩa vụ bình đẳng như nhau;</a:t>
            </a:r>
          </a:p>
          <a:p>
            <a:pPr marL="0" indent="0" algn="just">
              <a:spcBef>
                <a:spcPts val="0"/>
              </a:spcBef>
              <a:buNone/>
            </a:pPr>
            <a:r>
              <a:rPr lang="fr-FR" sz="9600" dirty="0">
                <a:latin typeface="Times New Roman" pitchFamily="18" charset="0"/>
                <a:cs typeface="Times New Roman" pitchFamily="18" charset="0"/>
              </a:rPr>
              <a:t>+ Yêu cầu các bên các bên nhã nhặn, lịch sự, không cãi vã, đôi co… </a:t>
            </a:r>
            <a:endParaRPr lang="en-US" sz="9600" dirty="0">
              <a:latin typeface="Times New Roman" pitchFamily="18" charset="0"/>
              <a:cs typeface="Times New Roman" pitchFamily="18" charset="0"/>
            </a:endParaRPr>
          </a:p>
          <a:p>
            <a:pPr marL="0" indent="0" algn="just">
              <a:spcBef>
                <a:spcPts val="0"/>
              </a:spcBef>
              <a:buNone/>
            </a:pPr>
            <a:r>
              <a:rPr lang="en-US" sz="9600" dirty="0">
                <a:latin typeface="Times New Roman" pitchFamily="18" charset="0"/>
                <a:cs typeface="Times New Roman" pitchFamily="18" charset="0"/>
              </a:rPr>
              <a:t>+ </a:t>
            </a:r>
            <a:r>
              <a:rPr lang="fr-FR" sz="9600" dirty="0">
                <a:latin typeface="Times New Roman" pitchFamily="18" charset="0"/>
                <a:cs typeface="Times New Roman" pitchFamily="18" charset="0"/>
              </a:rPr>
              <a:t>Yêu cầu các bên không ngắt lời và nên ghi chép lại những gì bên kia nói mà mình không đồng ý. Sau đó, đến lượt mình, thì đưa ra ý kiến của mình.</a:t>
            </a:r>
            <a:endParaRPr lang="en-US" sz="9600" dirty="0">
              <a:latin typeface="Times New Roman" pitchFamily="18" charset="0"/>
              <a:cs typeface="Times New Roman" pitchFamily="18" charset="0"/>
            </a:endParaRPr>
          </a:p>
          <a:p>
            <a:pPr marL="0" indent="0" algn="just">
              <a:buNone/>
            </a:pPr>
            <a:endParaRPr lang="en-US" sz="96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AC02C1EE-C019-4806-9156-8B071BBBA30F}" type="slidenum">
              <a:rPr lang="en-US" smtClean="0"/>
              <a:t>40</a:t>
            </a:fld>
            <a:endParaRPr lang="en-US"/>
          </a:p>
        </p:txBody>
      </p:sp>
    </p:spTree>
    <p:extLst>
      <p:ext uri="{BB962C8B-B14F-4D97-AF65-F5344CB8AC3E}">
        <p14:creationId xmlns:p14="http://schemas.microsoft.com/office/powerpoint/2010/main" val="2299041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None/>
            </a:pPr>
            <a:r>
              <a:rPr lang="en-US" sz="1200" b="1" dirty="0">
                <a:solidFill>
                  <a:srgbClr val="7030A0"/>
                </a:solidFill>
              </a:rPr>
              <a:t>HGV không nên cho rằng đã hiểu về cuộc tranh chấp vì đã nghe các bên trình bày trước đó và đã ghi chép lại. </a:t>
            </a:r>
          </a:p>
          <a:p>
            <a:pPr marL="0" indent="0" algn="just">
              <a:buNone/>
            </a:pPr>
            <a:r>
              <a:rPr lang="en-US" sz="1200" b="1" dirty="0">
                <a:solidFill>
                  <a:srgbClr val="7030A0"/>
                </a:solidFill>
              </a:rPr>
              <a:t>Tuy nhiên để tránh chủ quan và để cho bên kia được nghe bên này nói, phát biểu quan điểm thì HGV phải để cho các bên nói về cuộc tranh chấp như thể HGV lần đầu được nghe.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outerShdw blurRad="50800" dist="38100" algn="tr" rotWithShape="0">
                    <a:prstClr val="black">
                      <a:alpha val="40000"/>
                    </a:prstClr>
                  </a:outerShdw>
                </a:effectLst>
                <a:latin typeface="+mn-lt"/>
                <a:ea typeface="+mn-ea"/>
                <a:cs typeface="+mn-cs"/>
              </a:rPr>
              <a:t>Đối tượng rất cần sự </a:t>
            </a:r>
            <a:r>
              <a:rPr lang="en-US" sz="1200" i="1" kern="1200" dirty="0">
                <a:solidFill>
                  <a:schemeClr val="tx1"/>
                </a:solidFill>
                <a:effectLst>
                  <a:outerShdw blurRad="50800" dist="38100" algn="tr" rotWithShape="0">
                    <a:prstClr val="black">
                      <a:alpha val="40000"/>
                    </a:prstClr>
                  </a:outerShdw>
                </a:effectLst>
                <a:latin typeface="+mn-lt"/>
                <a:ea typeface="+mn-ea"/>
                <a:cs typeface="+mn-cs"/>
                <a:hlinkClick r:id="rId3"/>
              </a:rPr>
              <a:t>lắng nghe</a:t>
            </a:r>
            <a:r>
              <a:rPr lang="en-US" sz="1200" i="1" kern="1200" dirty="0">
                <a:solidFill>
                  <a:schemeClr val="tx1"/>
                </a:solidFill>
                <a:effectLst>
                  <a:outerShdw blurRad="50800" dist="38100" algn="tr" rotWithShape="0">
                    <a:prstClr val="black">
                      <a:alpha val="40000"/>
                    </a:prstClr>
                  </a:outerShdw>
                </a:effectLst>
                <a:latin typeface="+mn-lt"/>
                <a:ea typeface="+mn-ea"/>
                <a:cs typeface="+mn-cs"/>
              </a:rPr>
              <a:t>. T</a:t>
            </a:r>
            <a:r>
              <a:rPr lang="vi-VN" sz="1200" i="1" kern="1200" dirty="0">
                <a:solidFill>
                  <a:schemeClr val="tx1"/>
                </a:solidFill>
                <a:effectLst>
                  <a:outerShdw blurRad="50800" dist="38100" algn="tr" rotWithShape="0">
                    <a:prstClr val="black">
                      <a:alpha val="40000"/>
                    </a:prstClr>
                  </a:outerShdw>
                </a:effectLst>
                <a:latin typeface="+mn-lt"/>
                <a:ea typeface="+mn-ea"/>
                <a:cs typeface="+mn-cs"/>
              </a:rPr>
              <a:t>hực hiện tốt kỹ năng lắng nghe sẽ giúp hòa giải viên xây dựng lòng tin của các bên đối với mình</a:t>
            </a:r>
            <a:r>
              <a:rPr lang="en-US" sz="1200" i="1"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vi-VN" sz="1200" dirty="0">
                <a:effectLst/>
              </a:rPr>
              <a:t>Không ngắt lời, đưa ra lời khuyên hay gợi ý trong khi bạn đang lắng nghe.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b="1" dirty="0">
                <a:latin typeface="Times New Roman" pitchFamily="18" charset="0"/>
                <a:cs typeface="Times New Roman" pitchFamily="18" charset="0"/>
              </a:rPr>
              <a:t>Kỹ năng của Hòa giải viên khi các bên trình bày: </a:t>
            </a:r>
            <a:r>
              <a:rPr lang="en-US" sz="1200" spc="-80" dirty="0">
                <a:latin typeface="Times New Roman" pitchFamily="18" charset="0"/>
                <a:cs typeface="Times New Roman" pitchFamily="18" charset="0"/>
              </a:rPr>
              <a:t>LẮNG NGHE ; </a:t>
            </a:r>
            <a:r>
              <a:rPr lang="en-US" sz="1200" spc="-90" dirty="0">
                <a:latin typeface="Times New Roman" pitchFamily="18" charset="0"/>
                <a:cs typeface="Times New Roman" pitchFamily="18" charset="0"/>
              </a:rPr>
              <a:t>ĐẶT CÂU HỎI; </a:t>
            </a:r>
            <a:r>
              <a:rPr lang="en-US" sz="1200" spc="-60" dirty="0">
                <a:latin typeface="Times New Roman" pitchFamily="18" charset="0"/>
                <a:cs typeface="Times New Roman" pitchFamily="18" charset="0"/>
              </a:rPr>
              <a:t>TRÁNH SỬ DỤNG NHỮNG CÂU NÓI NẶNG NỀ;  </a:t>
            </a:r>
            <a:r>
              <a:rPr lang="en-US" sz="1200" dirty="0">
                <a:latin typeface="Times New Roman" pitchFamily="18" charset="0"/>
                <a:cs typeface="Times New Roman" pitchFamily="18" charset="0"/>
              </a:rPr>
              <a:t>TÓM TẮT VÀ DIỄN GIẢI</a:t>
            </a:r>
          </a:p>
          <a:p>
            <a:pPr marL="0" indent="0" algn="just">
              <a:buNone/>
            </a:pPr>
            <a:endParaRPr lang="en-US" sz="1200" b="1" dirty="0">
              <a:solidFill>
                <a:srgbClr val="7030A0"/>
              </a:solidFill>
            </a:endParaRPr>
          </a:p>
          <a:p>
            <a:endParaRPr lang="vi-VN" dirty="0"/>
          </a:p>
        </p:txBody>
      </p:sp>
      <p:sp>
        <p:nvSpPr>
          <p:cNvPr id="4" name="Slide Number Placeholder 3"/>
          <p:cNvSpPr>
            <a:spLocks noGrp="1"/>
          </p:cNvSpPr>
          <p:nvPr>
            <p:ph type="sldNum" sz="quarter" idx="5"/>
          </p:nvPr>
        </p:nvSpPr>
        <p:spPr/>
        <p:txBody>
          <a:bodyPr/>
          <a:lstStyle/>
          <a:p>
            <a:fld id="{7D4806F5-305C-4DEE-85E7-1D1B58EF9182}" type="slidenum">
              <a:rPr lang="en-US" smtClean="0"/>
              <a:t>41</a:t>
            </a:fld>
            <a:endParaRPr lang="en-US"/>
          </a:p>
        </p:txBody>
      </p:sp>
    </p:spTree>
    <p:extLst>
      <p:ext uri="{BB962C8B-B14F-4D97-AF65-F5344CB8AC3E}">
        <p14:creationId xmlns:p14="http://schemas.microsoft.com/office/powerpoint/2010/main" val="42638608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47</a:t>
            </a:fld>
            <a:endParaRPr lang="en-US"/>
          </a:p>
        </p:txBody>
      </p:sp>
    </p:spTree>
    <p:extLst>
      <p:ext uri="{BB962C8B-B14F-4D97-AF65-F5344CB8AC3E}">
        <p14:creationId xmlns:p14="http://schemas.microsoft.com/office/powerpoint/2010/main" val="13781503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effectLst/>
              </a:rPr>
              <a:t>Hướng dẫn các bên </a:t>
            </a:r>
            <a:r>
              <a:rPr lang="en-US" sz="1200" i="1">
                <a:effectLst/>
              </a:rPr>
              <a:t>có thể</a:t>
            </a:r>
            <a:r>
              <a:rPr lang="en-US" sz="1200">
                <a:effectLst/>
              </a:rPr>
              <a:t> làm đơn yêu cầu Tòa án công nhận kết quả hòa giải thành theo quy định tại Bộ luật tố tụng dân sự năm 2015 </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7D4806F5-305C-4DEE-85E7-1D1B58EF9182}" type="slidenum">
              <a:rPr lang="en-US" smtClean="0"/>
              <a:t>48</a:t>
            </a:fld>
            <a:endParaRPr lang="en-US"/>
          </a:p>
        </p:txBody>
      </p:sp>
    </p:spTree>
    <p:extLst>
      <p:ext uri="{BB962C8B-B14F-4D97-AF65-F5344CB8AC3E}">
        <p14:creationId xmlns:p14="http://schemas.microsoft.com/office/powerpoint/2010/main" val="13427753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E53FF79-B8CD-430A-B2BE-E6CEA4ACB8E6}" type="datetimeFigureOut">
              <a:rPr lang="en-US" smtClean="0"/>
              <a:t>28/10/2026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630745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3FF79-B8CD-430A-B2BE-E6CEA4ACB8E6}" type="datetimeFigureOut">
              <a:rPr lang="en-US" smtClean="0"/>
              <a:t>28/10/2026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922938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53FF79-B8CD-430A-B2BE-E6CEA4ACB8E6}" type="datetimeFigureOut">
              <a:rPr lang="en-US" smtClean="0"/>
              <a:t>28/10/2026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3987441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53FF79-B8CD-430A-B2BE-E6CEA4ACB8E6}" type="datetimeFigureOut">
              <a:rPr lang="en-US" smtClean="0"/>
              <a:t>28/10/2026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1019236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53FF79-B8CD-430A-B2BE-E6CEA4ACB8E6}" type="datetimeFigureOut">
              <a:rPr lang="en-US" smtClean="0"/>
              <a:t>28/10/2026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1025740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53FF79-B8CD-430A-B2BE-E6CEA4ACB8E6}" type="datetimeFigureOut">
              <a:rPr lang="en-US" smtClean="0"/>
              <a:t>28/10/2026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4259607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53FF79-B8CD-430A-B2BE-E6CEA4ACB8E6}" type="datetimeFigureOut">
              <a:rPr lang="en-US" smtClean="0"/>
              <a:t>28/10/2026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2074468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E53FF79-B8CD-430A-B2BE-E6CEA4ACB8E6}" type="datetimeFigureOut">
              <a:rPr lang="en-US" smtClean="0"/>
              <a:t>28/10/2026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1952715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E53FF79-B8CD-430A-B2BE-E6CEA4ACB8E6}" type="datetimeFigureOut">
              <a:rPr lang="en-US" smtClean="0"/>
              <a:t>28/10/2026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394737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3FF79-B8CD-430A-B2BE-E6CEA4ACB8E6}" type="datetimeFigureOut">
              <a:rPr lang="en-US" smtClean="0"/>
              <a:t>28/10/2026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1647482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53FF79-B8CD-430A-B2BE-E6CEA4ACB8E6}" type="datetimeFigureOut">
              <a:rPr lang="en-US" smtClean="0"/>
              <a:t>28/10/2026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EB80D-4305-4A33-BF10-F3696E5389EC}" type="slidenum">
              <a:rPr lang="en-US" smtClean="0"/>
              <a:t>‹#›</a:t>
            </a:fld>
            <a:endParaRPr lang="en-US"/>
          </a:p>
        </p:txBody>
      </p:sp>
    </p:spTree>
    <p:extLst>
      <p:ext uri="{BB962C8B-B14F-4D97-AF65-F5344CB8AC3E}">
        <p14:creationId xmlns:p14="http://schemas.microsoft.com/office/powerpoint/2010/main" val="4192971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6000"/>
            <a:lum/>
          </a:blip>
          <a:srcRect/>
          <a:stretch>
            <a:fillRect t="-25000" b="-2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53FF79-B8CD-430A-B2BE-E6CEA4ACB8E6}" type="datetimeFigureOut">
              <a:rPr lang="en-US" smtClean="0"/>
              <a:t>28/10/2026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EB80D-4305-4A33-BF10-F3696E5389EC}" type="slidenum">
              <a:rPr lang="en-US" smtClean="0"/>
              <a:t>‹#›</a:t>
            </a:fld>
            <a:endParaRPr lang="en-US"/>
          </a:p>
        </p:txBody>
      </p:sp>
    </p:spTree>
    <p:extLst>
      <p:ext uri="{BB962C8B-B14F-4D97-AF65-F5344CB8AC3E}">
        <p14:creationId xmlns:p14="http://schemas.microsoft.com/office/powerpoint/2010/main" val="2856936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6.e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7.e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8.emf"/><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9.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0.e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1.emf"/><Relationship Id="rId4" Type="http://schemas.openxmlformats.org/officeDocument/2006/relationships/oleObject" Target="../embeddings/oleObject7.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2.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3.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4.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7" name="Text Box 4"/>
          <p:cNvSpPr txBox="1">
            <a:spLocks noChangeArrowheads="1"/>
          </p:cNvSpPr>
          <p:nvPr/>
        </p:nvSpPr>
        <p:spPr bwMode="auto">
          <a:xfrm>
            <a:off x="4775200" y="2057401"/>
            <a:ext cx="7112000" cy="6093976"/>
          </a:xfrm>
          <a:prstGeom prst="rect">
            <a:avLst/>
          </a:prstGeom>
          <a:noFill/>
          <a:ln w="9525">
            <a:noFill/>
            <a:miter lim="800000"/>
            <a:headEnd/>
            <a:tailEnd/>
          </a:ln>
        </p:spPr>
        <p:txBody>
          <a:bodyPr>
            <a:spAutoFit/>
          </a:bodyPr>
          <a:lstStyle/>
          <a:p>
            <a:pPr algn="ctr"/>
            <a:endParaRPr lang="en-US" sz="6600" i="1" dirty="0" smtClean="0">
              <a:solidFill>
                <a:schemeClr val="folHlink"/>
              </a:solidFill>
            </a:endParaRPr>
          </a:p>
          <a:p>
            <a:pPr algn="ctr"/>
            <a:r>
              <a:rPr lang="en-US" sz="6600" i="1" dirty="0" err="1" smtClean="0">
                <a:solidFill>
                  <a:schemeClr val="folHlink"/>
                </a:solidFill>
              </a:rPr>
              <a:t>Chuyên</a:t>
            </a:r>
            <a:r>
              <a:rPr lang="en-US" sz="6600" i="1" dirty="0" smtClean="0">
                <a:solidFill>
                  <a:schemeClr val="folHlink"/>
                </a:solidFill>
              </a:rPr>
              <a:t> </a:t>
            </a:r>
            <a:r>
              <a:rPr lang="en-US" sz="6600" i="1" dirty="0" err="1">
                <a:solidFill>
                  <a:schemeClr val="folHlink"/>
                </a:solidFill>
              </a:rPr>
              <a:t>đề</a:t>
            </a:r>
            <a:r>
              <a:rPr lang="en-US" sz="6600" i="1" dirty="0">
                <a:solidFill>
                  <a:schemeClr val="folHlink"/>
                </a:solidFill>
              </a:rPr>
              <a:t> </a:t>
            </a:r>
            <a:endParaRPr lang="en-US" sz="6600" dirty="0">
              <a:solidFill>
                <a:schemeClr val="folHlink"/>
              </a:solidFill>
            </a:endParaRPr>
          </a:p>
          <a:p>
            <a:pPr algn="ctr"/>
            <a:r>
              <a:rPr lang="en-US" sz="6600" b="1" dirty="0">
                <a:solidFill>
                  <a:schemeClr val="folHlink"/>
                </a:solidFill>
              </a:rPr>
              <a:t>HÒA GIẢI Ở CƠ SỞ</a:t>
            </a:r>
          </a:p>
          <a:p>
            <a:pPr algn="ctr"/>
            <a:endParaRPr lang="en-US" sz="3200" b="1" dirty="0">
              <a:solidFill>
                <a:schemeClr val="folHlink"/>
              </a:solidFill>
            </a:endParaRPr>
          </a:p>
          <a:p>
            <a:pPr algn="ctr"/>
            <a:endParaRPr lang="en-US" sz="3200" b="1" dirty="0">
              <a:solidFill>
                <a:schemeClr val="folHlink"/>
              </a:solidFill>
            </a:endParaRPr>
          </a:p>
          <a:p>
            <a:pPr algn="ctr"/>
            <a:endParaRPr lang="en-US" sz="3200" b="1" dirty="0">
              <a:solidFill>
                <a:schemeClr val="folHlink"/>
              </a:solidFill>
            </a:endParaRPr>
          </a:p>
          <a:p>
            <a:pPr algn="ctr"/>
            <a:endParaRPr lang="en-US" sz="3200" b="1" dirty="0">
              <a:solidFill>
                <a:schemeClr val="folHlink"/>
              </a:solidFill>
            </a:endParaRPr>
          </a:p>
          <a:p>
            <a:pPr algn="ctr"/>
            <a:endParaRPr lang="en-US" sz="3200" b="1" dirty="0">
              <a:solidFill>
                <a:schemeClr val="folHlink"/>
              </a:solidFill>
            </a:endParaRPr>
          </a:p>
          <a:p>
            <a:pPr algn="ctr"/>
            <a:r>
              <a:rPr lang="en-US" sz="3200" b="1" dirty="0">
                <a:solidFill>
                  <a:schemeClr val="folHlink"/>
                </a:solidFill>
              </a:rPr>
              <a:t>  </a:t>
            </a:r>
          </a:p>
        </p:txBody>
      </p:sp>
      <p:sp>
        <p:nvSpPr>
          <p:cNvPr id="14338" name="Text Box 7"/>
          <p:cNvSpPr txBox="1">
            <a:spLocks noChangeArrowheads="1"/>
          </p:cNvSpPr>
          <p:nvPr/>
        </p:nvSpPr>
        <p:spPr bwMode="auto">
          <a:xfrm>
            <a:off x="1320800" y="609601"/>
            <a:ext cx="9652000" cy="1200329"/>
          </a:xfrm>
          <a:prstGeom prst="rect">
            <a:avLst/>
          </a:prstGeom>
          <a:noFill/>
          <a:ln w="9525">
            <a:noFill/>
            <a:miter lim="800000"/>
            <a:headEnd/>
            <a:tailEnd/>
          </a:ln>
        </p:spPr>
        <p:txBody>
          <a:bodyPr wrap="square">
            <a:spAutoFit/>
          </a:bodyPr>
          <a:lstStyle/>
          <a:p>
            <a:pPr algn="ctr"/>
            <a:endParaRPr lang="en-US" sz="3600" b="1" dirty="0" smtClean="0">
              <a:solidFill>
                <a:srgbClr val="0000FF"/>
              </a:solidFill>
              <a:latin typeface="Times New Roman" pitchFamily="18" charset="0"/>
            </a:endParaRPr>
          </a:p>
          <a:p>
            <a:pPr algn="ctr"/>
            <a:r>
              <a:rPr lang="en-US" sz="3600" b="1" dirty="0" smtClean="0">
                <a:solidFill>
                  <a:srgbClr val="0000FF"/>
                </a:solidFill>
                <a:latin typeface="Times New Roman" pitchFamily="18" charset="0"/>
              </a:rPr>
              <a:t>ỦY </a:t>
            </a:r>
            <a:r>
              <a:rPr lang="en-US" sz="3600" b="1" dirty="0">
                <a:solidFill>
                  <a:srgbClr val="0000FF"/>
                </a:solidFill>
                <a:latin typeface="Times New Roman" pitchFamily="18" charset="0"/>
              </a:rPr>
              <a:t>BAN NHÂN DÂN </a:t>
            </a:r>
            <a:r>
              <a:rPr lang="en-US" sz="3600" b="1" smtClean="0">
                <a:solidFill>
                  <a:srgbClr val="0000FF"/>
                </a:solidFill>
                <a:latin typeface="Times New Roman" pitchFamily="18" charset="0"/>
              </a:rPr>
              <a:t>XÃ </a:t>
            </a:r>
            <a:r>
              <a:rPr lang="en-US" sz="3600" b="1" smtClean="0">
                <a:solidFill>
                  <a:srgbClr val="0000FF"/>
                </a:solidFill>
                <a:latin typeface="Times New Roman" pitchFamily="18" charset="0"/>
              </a:rPr>
              <a:t>YÊN HÒA</a:t>
            </a:r>
            <a:endParaRPr lang="en-US" sz="3600" b="1" dirty="0">
              <a:solidFill>
                <a:srgbClr val="0000FF"/>
              </a:solidFill>
              <a:latin typeface="Times New Roman" pitchFamily="18" charset="0"/>
            </a:endParaRPr>
          </a:p>
        </p:txBody>
      </p:sp>
      <p:sp>
        <p:nvSpPr>
          <p:cNvPr id="14339" name="Text Box 8"/>
          <p:cNvSpPr txBox="1">
            <a:spLocks noChangeArrowheads="1"/>
          </p:cNvSpPr>
          <p:nvPr/>
        </p:nvSpPr>
        <p:spPr bwMode="auto">
          <a:xfrm>
            <a:off x="0" y="6629400"/>
            <a:ext cx="3352800" cy="457200"/>
          </a:xfrm>
          <a:prstGeom prst="rect">
            <a:avLst/>
          </a:prstGeom>
          <a:noFill/>
          <a:ln w="9525">
            <a:noFill/>
            <a:miter lim="800000"/>
            <a:headEnd/>
            <a:tailEnd/>
          </a:ln>
        </p:spPr>
        <p:txBody>
          <a:bodyPr>
            <a:spAutoFit/>
          </a:bodyPr>
          <a:lstStyle/>
          <a:p>
            <a:pPr>
              <a:spcBef>
                <a:spcPct val="50000"/>
              </a:spcBef>
            </a:pPr>
            <a:endParaRPr lang="en-US" sz="2400">
              <a:latin typeface="Times New Roman" pitchFamily="18" charset="0"/>
            </a:endParaRPr>
          </a:p>
        </p:txBody>
      </p:sp>
      <p:sp>
        <p:nvSpPr>
          <p:cNvPr id="14340" name="AutoShape 13" descr="9k="/>
          <p:cNvSpPr>
            <a:spLocks noChangeAspect="1" noChangeArrowheads="1"/>
          </p:cNvSpPr>
          <p:nvPr/>
        </p:nvSpPr>
        <p:spPr bwMode="auto">
          <a:xfrm>
            <a:off x="5892800" y="3657600"/>
            <a:ext cx="406400" cy="304800"/>
          </a:xfrm>
          <a:prstGeom prst="rect">
            <a:avLst/>
          </a:prstGeom>
          <a:noFill/>
          <a:ln w="9525">
            <a:noFill/>
            <a:miter lim="800000"/>
            <a:headEnd/>
            <a:tailEnd/>
          </a:ln>
        </p:spPr>
        <p:txBody>
          <a:bodyPr/>
          <a:lstStyle/>
          <a:p>
            <a:endParaRPr lang="en-US" sz="2400">
              <a:latin typeface="Times New Roman" pitchFamily="18" charset="0"/>
            </a:endParaRPr>
          </a:p>
        </p:txBody>
      </p:sp>
      <p:pic>
        <p:nvPicPr>
          <p:cNvPr id="14341" name="Picture 15" descr="14465324_11718681233060981"/>
          <p:cNvPicPr>
            <a:picLocks noChangeAspect="1" noChangeArrowheads="1"/>
          </p:cNvPicPr>
          <p:nvPr/>
        </p:nvPicPr>
        <p:blipFill>
          <a:blip r:embed="rId3"/>
          <a:srcRect/>
          <a:stretch>
            <a:fillRect/>
          </a:stretch>
        </p:blipFill>
        <p:spPr bwMode="auto">
          <a:xfrm>
            <a:off x="406401" y="2057401"/>
            <a:ext cx="4591626" cy="4419599"/>
          </a:xfrm>
          <a:prstGeom prst="rect">
            <a:avLst/>
          </a:prstGeom>
          <a:noFill/>
          <a:ln w="9525">
            <a:noFill/>
            <a:miter lim="800000"/>
            <a:headEnd/>
            <a:tailEnd/>
          </a:ln>
        </p:spPr>
      </p:pic>
    </p:spTree>
    <p:extLst>
      <p:ext uri="{BB962C8B-B14F-4D97-AF65-F5344CB8AC3E}">
        <p14:creationId xmlns:p14="http://schemas.microsoft.com/office/powerpoint/2010/main" val="34306357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ppt_x"/>
                                          </p:val>
                                        </p:tav>
                                        <p:tav tm="100000">
                                          <p:val>
                                            <p:strVal val="#ppt_x"/>
                                          </p:val>
                                        </p:tav>
                                      </p:tavLst>
                                    </p:anim>
                                    <p:anim calcmode="lin" valueType="num">
                                      <p:cBhvr additive="base">
                                        <p:cTn id="8"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50" name="Title 1"/>
          <p:cNvSpPr>
            <a:spLocks noGrp="1"/>
          </p:cNvSpPr>
          <p:nvPr>
            <p:ph type="title" idx="4294967295"/>
          </p:nvPr>
        </p:nvSpPr>
        <p:spPr>
          <a:xfrm>
            <a:off x="1270510" y="491946"/>
            <a:ext cx="10775951" cy="639762"/>
          </a:xfrm>
        </p:spPr>
        <p:txBody>
          <a:bodyPr>
            <a:normAutofit/>
          </a:bodyPr>
          <a:lstStyle/>
          <a:p>
            <a:pPr algn="ctr"/>
            <a:r>
              <a:rPr lang="en-US" sz="3600" b="1" dirty="0">
                <a:solidFill>
                  <a:srgbClr val="00B0F0"/>
                </a:solidFill>
                <a:effectLst>
                  <a:outerShdw blurRad="38100" dist="38100" dir="2700000" algn="tl">
                    <a:srgbClr val="C0C0C0"/>
                  </a:outerShdw>
                </a:effectLst>
                <a:latin typeface="Times New Roman" pitchFamily="18" charset="0"/>
              </a:rPr>
              <a:t>BỐ CỤC</a:t>
            </a:r>
            <a:endParaRPr lang="vi-VN" sz="3600" b="1" dirty="0">
              <a:solidFill>
                <a:srgbClr val="00B0F0"/>
              </a:solidFill>
              <a:effectLst>
                <a:outerShdw blurRad="38100" dist="38100" dir="2700000" algn="tl">
                  <a:srgbClr val="C0C0C0"/>
                </a:outerShdw>
              </a:effectLst>
            </a:endParaRPr>
          </a:p>
        </p:txBody>
      </p:sp>
      <p:sp>
        <p:nvSpPr>
          <p:cNvPr id="15362" name="Rectangle 35"/>
          <p:cNvSpPr>
            <a:spLocks noChangeArrowheads="1"/>
          </p:cNvSpPr>
          <p:nvPr/>
        </p:nvSpPr>
        <p:spPr bwMode="auto">
          <a:xfrm>
            <a:off x="812800" y="1131708"/>
            <a:ext cx="10261600" cy="646331"/>
          </a:xfrm>
          <a:prstGeom prst="rect">
            <a:avLst/>
          </a:prstGeom>
          <a:noFill/>
          <a:ln w="9525">
            <a:noFill/>
            <a:miter lim="800000"/>
            <a:headEnd/>
            <a:tailEnd/>
          </a:ln>
        </p:spPr>
        <p:txBody>
          <a:bodyPr anchor="ctr">
            <a:spAutoFit/>
          </a:bodyPr>
          <a:lstStyle/>
          <a:p>
            <a:pPr algn="just"/>
            <a:r>
              <a:rPr lang="en-US" sz="3600" b="1" dirty="0">
                <a:solidFill>
                  <a:schemeClr val="tx2"/>
                </a:solidFill>
                <a:latin typeface="Calibri" pitchFamily="34" charset="0"/>
              </a:rPr>
              <a:t>I. Một số vấn đề chung về hòa giải ở cơ sở</a:t>
            </a:r>
          </a:p>
        </p:txBody>
      </p:sp>
      <p:sp>
        <p:nvSpPr>
          <p:cNvPr id="15363" name="Rectangle 36"/>
          <p:cNvSpPr>
            <a:spLocks noChangeArrowheads="1"/>
          </p:cNvSpPr>
          <p:nvPr/>
        </p:nvSpPr>
        <p:spPr bwMode="auto">
          <a:xfrm>
            <a:off x="1810917" y="1619360"/>
            <a:ext cx="6796412" cy="646331"/>
          </a:xfrm>
          <a:prstGeom prst="rect">
            <a:avLst/>
          </a:prstGeom>
          <a:noFill/>
          <a:ln w="9525">
            <a:noFill/>
            <a:miter lim="800000"/>
            <a:headEnd/>
            <a:tailEnd/>
          </a:ln>
        </p:spPr>
        <p:txBody>
          <a:bodyPr wrap="none" anchor="ctr">
            <a:spAutoFit/>
          </a:bodyPr>
          <a:lstStyle/>
          <a:p>
            <a:pPr algn="just"/>
            <a:r>
              <a:rPr lang="en-US" sz="3600" b="1">
                <a:solidFill>
                  <a:schemeClr val="accent6"/>
                </a:solidFill>
                <a:latin typeface="Calibri" pitchFamily="34" charset="0"/>
              </a:rPr>
              <a:t>II.</a:t>
            </a:r>
            <a:r>
              <a:rPr lang="vi-VN" sz="3600" b="1">
                <a:solidFill>
                  <a:schemeClr val="accent6"/>
                </a:solidFill>
              </a:rPr>
              <a:t> </a:t>
            </a:r>
            <a:r>
              <a:rPr lang="en-US" sz="3600" b="1">
                <a:solidFill>
                  <a:schemeClr val="accent6"/>
                </a:solidFill>
                <a:latin typeface="Calibri" pitchFamily="34" charset="0"/>
              </a:rPr>
              <a:t>Một số kỹ năng hòa giải ở cơ sở</a:t>
            </a:r>
          </a:p>
        </p:txBody>
      </p:sp>
      <p:sp>
        <p:nvSpPr>
          <p:cNvPr id="15364" name="Rectangle 37"/>
          <p:cNvSpPr>
            <a:spLocks noChangeArrowheads="1"/>
          </p:cNvSpPr>
          <p:nvPr/>
        </p:nvSpPr>
        <p:spPr bwMode="auto">
          <a:xfrm>
            <a:off x="259307" y="1312771"/>
            <a:ext cx="10815093" cy="3016210"/>
          </a:xfrm>
          <a:prstGeom prst="rect">
            <a:avLst/>
          </a:prstGeom>
          <a:noFill/>
          <a:ln w="9525">
            <a:noFill/>
            <a:miter lim="800000"/>
            <a:headEnd/>
            <a:tailEnd/>
          </a:ln>
        </p:spPr>
        <p:txBody>
          <a:bodyPr wrap="square" anchor="ctr">
            <a:spAutoFit/>
          </a:bodyPr>
          <a:lstStyle/>
          <a:p>
            <a:pPr algn="just"/>
            <a:r>
              <a:rPr lang="en-US" sz="3200" b="1" dirty="0">
                <a:latin typeface="Calibri" pitchFamily="34" charset="0"/>
              </a:rPr>
              <a:t>                          </a:t>
            </a:r>
          </a:p>
          <a:p>
            <a:pPr algn="just"/>
            <a:endParaRPr lang="en-US" sz="3600" b="1" dirty="0">
              <a:latin typeface="Calibri" pitchFamily="34" charset="0"/>
            </a:endParaRPr>
          </a:p>
          <a:p>
            <a:pPr algn="just"/>
            <a:r>
              <a:rPr lang="en-US" sz="3600" b="1" dirty="0">
                <a:solidFill>
                  <a:srgbClr val="7030A0"/>
                </a:solidFill>
                <a:latin typeface="Calibri" pitchFamily="34" charset="0"/>
              </a:rPr>
              <a:t>                       III. Quy trình hòa giải ở </a:t>
            </a:r>
            <a:r>
              <a:rPr lang="en-US" sz="3600" b="1" dirty="0" err="1">
                <a:solidFill>
                  <a:srgbClr val="7030A0"/>
                </a:solidFill>
                <a:latin typeface="Calibri" pitchFamily="34" charset="0"/>
              </a:rPr>
              <a:t>cơ</a:t>
            </a:r>
            <a:r>
              <a:rPr lang="en-US" sz="3600" b="1" dirty="0">
                <a:solidFill>
                  <a:srgbClr val="7030A0"/>
                </a:solidFill>
                <a:latin typeface="Calibri" pitchFamily="34" charset="0"/>
              </a:rPr>
              <a:t> </a:t>
            </a:r>
            <a:r>
              <a:rPr lang="en-US" sz="3600" b="1" dirty="0" err="1" smtClean="0">
                <a:solidFill>
                  <a:srgbClr val="7030A0"/>
                </a:solidFill>
                <a:latin typeface="Calibri" pitchFamily="34" charset="0"/>
              </a:rPr>
              <a:t>sở</a:t>
            </a:r>
            <a:endParaRPr lang="en-US" sz="3600" b="1" dirty="0" smtClean="0">
              <a:solidFill>
                <a:srgbClr val="7030A0"/>
              </a:solidFill>
              <a:latin typeface="Calibri" pitchFamily="34" charset="0"/>
            </a:endParaRPr>
          </a:p>
          <a:p>
            <a:pPr algn="just"/>
            <a:endParaRPr lang="en-US" sz="1400" b="1" dirty="0">
              <a:latin typeface="Calibri" pitchFamily="34" charset="0"/>
            </a:endParaRPr>
          </a:p>
          <a:p>
            <a:pPr algn="just"/>
            <a:r>
              <a:rPr lang="en-US" sz="3600" b="1" dirty="0">
                <a:solidFill>
                  <a:schemeClr val="accent2"/>
                </a:solidFill>
                <a:latin typeface="Calibri" pitchFamily="34" charset="0"/>
              </a:rPr>
              <a:t>                               IV. Thủ tục công nhận kết quả</a:t>
            </a:r>
          </a:p>
          <a:p>
            <a:pPr algn="just"/>
            <a:r>
              <a:rPr lang="en-US" sz="3600" b="1" dirty="0">
                <a:solidFill>
                  <a:schemeClr val="accent2"/>
                </a:solidFill>
                <a:latin typeface="Calibri" pitchFamily="34" charset="0"/>
              </a:rPr>
              <a:t>                                          hoà giải thành ở cơ sở</a:t>
            </a:r>
          </a:p>
        </p:txBody>
      </p:sp>
    </p:spTree>
    <p:extLst>
      <p:ext uri="{BB962C8B-B14F-4D97-AF65-F5344CB8AC3E}">
        <p14:creationId xmlns:p14="http://schemas.microsoft.com/office/powerpoint/2010/main" val="68794815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circle(in)">
                                      <p:cBhvr>
                                        <p:cTn id="7" dur="2000"/>
                                        <p:tgtEl>
                                          <p:spTgt spid="1536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5362">
                                            <p:txEl>
                                              <p:pRg st="0" end="0"/>
                                            </p:txEl>
                                          </p:spTgt>
                                        </p:tgtEl>
                                        <p:attrNameLst>
                                          <p:attrName>style.visibility</p:attrName>
                                        </p:attrNameLst>
                                      </p:cBhvr>
                                      <p:to>
                                        <p:strVal val="visible"/>
                                      </p:to>
                                    </p:set>
                                    <p:animEffect transition="in" filter="circle(in)">
                                      <p:cBhvr>
                                        <p:cTn id="12" dur="2000"/>
                                        <p:tgtEl>
                                          <p:spTgt spid="153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Oval 4"/>
          <p:cNvSpPr>
            <a:spLocks noChangeArrowheads="1"/>
          </p:cNvSpPr>
          <p:nvPr/>
        </p:nvSpPr>
        <p:spPr bwMode="auto">
          <a:xfrm>
            <a:off x="1234440" y="651164"/>
            <a:ext cx="10104120" cy="5166360"/>
          </a:xfrm>
          <a:prstGeom prst="ellipse">
            <a:avLst/>
          </a:prstGeom>
          <a:solidFill>
            <a:srgbClr val="FFFF00"/>
          </a:solidFill>
          <a:ln w="12700" cap="sq">
            <a:solidFill>
              <a:schemeClr val="tx1"/>
            </a:solidFill>
            <a:round/>
            <a:headEnd type="none" w="sm" len="sm"/>
            <a:tailEnd type="none" w="sm" len="sm"/>
          </a:ln>
        </p:spPr>
        <p:txBody>
          <a:bodyPr wrap="none" anchor="ctr"/>
          <a:lstStyle/>
          <a:p>
            <a:pPr algn="ctr" fontAlgn="auto">
              <a:spcBef>
                <a:spcPts val="0"/>
              </a:spcBef>
              <a:spcAft>
                <a:spcPts val="0"/>
              </a:spcAft>
              <a:defRPr/>
            </a:pPr>
            <a:r>
              <a:rPr lang="en-US" sz="4000" b="1" dirty="0">
                <a:solidFill>
                  <a:srgbClr val="FF0000"/>
                </a:solidFill>
              </a:rPr>
              <a:t>PHẦN I</a:t>
            </a:r>
            <a:r>
              <a:rPr lang="en-US" sz="4000" b="1" dirty="0">
                <a:solidFill>
                  <a:srgbClr val="0070C0"/>
                </a:solidFill>
              </a:rPr>
              <a:t/>
            </a:r>
            <a:br>
              <a:rPr lang="en-US" sz="4000" b="1" dirty="0">
                <a:solidFill>
                  <a:srgbClr val="0070C0"/>
                </a:solidFill>
              </a:rPr>
            </a:br>
            <a:r>
              <a:rPr lang="en-US" sz="4000" b="1" dirty="0">
                <a:solidFill>
                  <a:srgbClr val="0070C0"/>
                </a:solidFill>
              </a:rPr>
              <a:t>MỘT SỐ VẤN ĐỀ CHUNG VỀ HÒA GIẢI Ở CƠ SỞ</a:t>
            </a:r>
            <a:br>
              <a:rPr lang="en-US" sz="4000" b="1" dirty="0">
                <a:solidFill>
                  <a:srgbClr val="0070C0"/>
                </a:solidFill>
              </a:rPr>
            </a:br>
            <a:endParaRPr lang="en-US" sz="4000" b="1" dirty="0"/>
          </a:p>
        </p:txBody>
      </p:sp>
      <p:sp>
        <p:nvSpPr>
          <p:cNvPr id="4099" name="Rectangle 10"/>
          <p:cNvSpPr>
            <a:spLocks noChangeArrowheads="1"/>
          </p:cNvSpPr>
          <p:nvPr/>
        </p:nvSpPr>
        <p:spPr bwMode="auto">
          <a:xfrm>
            <a:off x="304800" y="1219200"/>
            <a:ext cx="11887200" cy="457200"/>
          </a:xfrm>
          <a:prstGeom prst="rect">
            <a:avLst/>
          </a:prstGeom>
          <a:noFill/>
          <a:ln w="9525">
            <a:noFill/>
            <a:miter lim="800000"/>
            <a:headEnd/>
            <a:tailEnd/>
          </a:ln>
        </p:spPr>
        <p:txBody>
          <a:bodyPr>
            <a:spAutoFit/>
          </a:bodyPr>
          <a:lstStyle/>
          <a:p>
            <a:endParaRPr kumimoji="1" lang="en-US" sz="2400">
              <a:latin typeface="Times New Roman" pitchFamily="18" charset="0"/>
            </a:endParaRPr>
          </a:p>
        </p:txBody>
      </p:sp>
    </p:spTree>
    <p:extLst>
      <p:ext uri="{BB962C8B-B14F-4D97-AF65-F5344CB8AC3E}">
        <p14:creationId xmlns:p14="http://schemas.microsoft.com/office/powerpoint/2010/main" val="14791935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0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circle(in)">
                                      <p:cBhvr>
                                        <p:cTn id="11"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409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031937239"/>
              </p:ext>
            </p:extLst>
          </p:nvPr>
        </p:nvGraphicFramePr>
        <p:xfrm>
          <a:off x="294968" y="338291"/>
          <a:ext cx="11739716" cy="63860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ky-nang-giao-tiep-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79914" y="2883354"/>
            <a:ext cx="5780315" cy="398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3181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871585014"/>
              </p:ext>
            </p:extLst>
          </p:nvPr>
        </p:nvGraphicFramePr>
        <p:xfrm>
          <a:off x="294968" y="309716"/>
          <a:ext cx="11739716" cy="63860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7885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2"/>
          <p:cNvSpPr>
            <a:spLocks noGrp="1"/>
          </p:cNvSpPr>
          <p:nvPr>
            <p:ph idx="4294967295"/>
          </p:nvPr>
        </p:nvSpPr>
        <p:spPr>
          <a:xfrm>
            <a:off x="203200" y="228600"/>
            <a:ext cx="11988800" cy="6324600"/>
          </a:xfrm>
          <a:ln>
            <a:solidFill>
              <a:srgbClr val="C00000"/>
            </a:solidFill>
          </a:ln>
        </p:spPr>
        <p:txBody>
          <a:bodyPr/>
          <a:lstStyle/>
          <a:p>
            <a:pPr marL="0" indent="0" algn="ctr">
              <a:buNone/>
            </a:pPr>
            <a:r>
              <a:rPr lang="en-US" sz="3600" b="1" dirty="0">
                <a:solidFill>
                  <a:srgbClr val="FF0000"/>
                </a:solidFill>
                <a:latin typeface="Times New Roman" pitchFamily="18" charset="0"/>
                <a:cs typeface="Times New Roman" pitchFamily="18" charset="0"/>
              </a:rPr>
              <a:t>Ngoài ra, hòa giải ở cơ sở còn có những đặc điểm riêng:</a:t>
            </a:r>
          </a:p>
          <a:p>
            <a:pPr marL="0" indent="0" algn="just">
              <a:buNone/>
            </a:pPr>
            <a:r>
              <a:rPr lang="en-US" sz="4000" dirty="0">
                <a:latin typeface="Times New Roman" pitchFamily="18" charset="0"/>
                <a:cs typeface="Times New Roman" pitchFamily="18" charset="0"/>
              </a:rPr>
              <a:t>- </a:t>
            </a:r>
            <a:r>
              <a:rPr lang="en-US" sz="4000" dirty="0">
                <a:solidFill>
                  <a:srgbClr val="0070C0"/>
                </a:solidFill>
                <a:latin typeface="Times New Roman" pitchFamily="18" charset="0"/>
                <a:cs typeface="Times New Roman" pitchFamily="18" charset="0"/>
              </a:rPr>
              <a:t>Nhằm giải quyết các mâu thuẫn, xung đột, tranh chấp dân sự như: mâu thuẫn trong gia đình, dòng họ, tranh chấp giữa hàng xóm… và vi phạm pháp luật trong trường hợp không bị xử lý vi phạm hành chính, không bị truy cứu trách nhiệm hình sự.</a:t>
            </a:r>
          </a:p>
          <a:p>
            <a:pPr marL="0" indent="0" algn="just">
              <a:buNone/>
            </a:pPr>
            <a:r>
              <a:rPr lang="en-US" sz="4000" dirty="0">
                <a:solidFill>
                  <a:srgbClr val="0070C0"/>
                </a:solidFill>
                <a:latin typeface="Times New Roman" pitchFamily="18" charset="0"/>
                <a:cs typeface="Times New Roman" pitchFamily="18" charset="0"/>
              </a:rPr>
              <a:t>- Tổ hòa giải ở cơ sở là tổ chức tự quản của nhân dân, hoạt động trên cơ sở tự nguyện vì mục đích xã hội, vì cộng đồng và phi lợi nhuận; việc hòa giải không thu phí.</a:t>
            </a:r>
          </a:p>
          <a:p>
            <a:pPr>
              <a:buFontTx/>
              <a:buNone/>
            </a:pPr>
            <a:endParaRPr lang="en-US" sz="2800" dirty="0">
              <a:latin typeface="Times New Roman" pitchFamily="18" charset="0"/>
            </a:endParaRPr>
          </a:p>
        </p:txBody>
      </p:sp>
    </p:spTree>
    <p:extLst>
      <p:ext uri="{BB962C8B-B14F-4D97-AF65-F5344CB8AC3E}">
        <p14:creationId xmlns:p14="http://schemas.microsoft.com/office/powerpoint/2010/main" val="415343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2"/>
          <p:cNvSpPr>
            <a:spLocks noGrp="1"/>
          </p:cNvSpPr>
          <p:nvPr>
            <p:ph idx="4294967295"/>
          </p:nvPr>
        </p:nvSpPr>
        <p:spPr>
          <a:xfrm>
            <a:off x="203200" y="228600"/>
            <a:ext cx="11988800" cy="6324600"/>
          </a:xfrm>
        </p:spPr>
        <p:txBody>
          <a:bodyPr/>
          <a:lstStyle/>
          <a:p>
            <a:pPr algn="ctr">
              <a:buFont typeface="Arial" charset="0"/>
              <a:buNone/>
            </a:pPr>
            <a:r>
              <a:rPr lang="vi-VN" sz="4400" b="1" dirty="0">
                <a:solidFill>
                  <a:srgbClr val="FF0000"/>
                </a:solidFill>
                <a:latin typeface="Times New Roman" pitchFamily="18" charset="0"/>
                <a:cs typeface="Times New Roman" pitchFamily="18" charset="0"/>
              </a:rPr>
              <a:t>2. </a:t>
            </a:r>
            <a:r>
              <a:rPr lang="en-US" sz="4400" b="1" dirty="0">
                <a:solidFill>
                  <a:srgbClr val="FF0000"/>
                </a:solidFill>
                <a:latin typeface="Times New Roman" pitchFamily="18" charset="0"/>
                <a:cs typeface="Times New Roman" pitchFamily="18" charset="0"/>
              </a:rPr>
              <a:t>Vai trò của Hòa giải ở cơ sở:</a:t>
            </a:r>
          </a:p>
          <a:p>
            <a:pPr algn="ctr">
              <a:buFontTx/>
              <a:buNone/>
            </a:pPr>
            <a:r>
              <a:rPr lang="en-US" sz="4000" dirty="0">
                <a:solidFill>
                  <a:srgbClr val="00B050"/>
                </a:solidFill>
                <a:latin typeface="Times New Roman" pitchFamily="18" charset="0"/>
                <a:cs typeface="Times New Roman" pitchFamily="18" charset="0"/>
              </a:rPr>
              <a:t>HGCS có vai trò quan trọng trong đời sống XH, là phương thức giải quyết tranh chấp hiệu quả:</a:t>
            </a:r>
          </a:p>
          <a:p>
            <a:pPr marL="0" indent="0">
              <a:buNone/>
            </a:pPr>
            <a:r>
              <a:rPr lang="en-US" sz="3200" dirty="0">
                <a:solidFill>
                  <a:srgbClr val="7030A0"/>
                </a:solidFill>
                <a:latin typeface="Times New Roman" pitchFamily="18" charset="0"/>
                <a:cs typeface="Times New Roman" pitchFamily="18" charset="0"/>
              </a:rPr>
              <a:t>a. Giữ gìn và duy trì đoàn kết nội bộ Nhân dân; phát huy tình cảm và đạo lý, truyền thống tốt đẹp trong gia đình, cộng đồng.*</a:t>
            </a:r>
          </a:p>
          <a:p>
            <a:pPr>
              <a:buFontTx/>
              <a:buChar char="-"/>
            </a:pPr>
            <a:endParaRPr lang="en-US" sz="1400" dirty="0">
              <a:solidFill>
                <a:srgbClr val="7030A0"/>
              </a:solidFill>
              <a:latin typeface="Times New Roman" pitchFamily="18" charset="0"/>
              <a:cs typeface="Times New Roman" pitchFamily="18" charset="0"/>
            </a:endParaRPr>
          </a:p>
          <a:p>
            <a:pPr marL="0" indent="0">
              <a:buNone/>
            </a:pPr>
            <a:r>
              <a:rPr lang="en-US" sz="3200" dirty="0">
                <a:solidFill>
                  <a:srgbClr val="E40CDA"/>
                </a:solidFill>
                <a:latin typeface="Times New Roman" pitchFamily="18" charset="0"/>
                <a:cs typeface="Times New Roman" pitchFamily="18" charset="0"/>
              </a:rPr>
              <a:t>b. Góp phần tích cực </a:t>
            </a:r>
            <a:r>
              <a:rPr lang="en-US" sz="3200" dirty="0" err="1">
                <a:solidFill>
                  <a:srgbClr val="E40CDA"/>
                </a:solidFill>
                <a:latin typeface="Times New Roman" pitchFamily="18" charset="0"/>
                <a:cs typeface="Times New Roman" pitchFamily="18" charset="0"/>
              </a:rPr>
              <a:t>trong</a:t>
            </a:r>
            <a:r>
              <a:rPr lang="en-US" sz="3200" dirty="0">
                <a:solidFill>
                  <a:srgbClr val="E40CDA"/>
                </a:solidFill>
                <a:latin typeface="Times New Roman" pitchFamily="18" charset="0"/>
                <a:cs typeface="Times New Roman" pitchFamily="18" charset="0"/>
              </a:rPr>
              <a:t> </a:t>
            </a:r>
            <a:r>
              <a:rPr lang="en-US" sz="3200" dirty="0" err="1" smtClean="0">
                <a:solidFill>
                  <a:srgbClr val="E40CDA"/>
                </a:solidFill>
                <a:latin typeface="Times New Roman" pitchFamily="18" charset="0"/>
                <a:cs typeface="Times New Roman" pitchFamily="18" charset="0"/>
              </a:rPr>
              <a:t>việc</a:t>
            </a:r>
            <a:r>
              <a:rPr lang="en-US" sz="3200" dirty="0" smtClean="0">
                <a:solidFill>
                  <a:srgbClr val="E40CDA"/>
                </a:solidFill>
                <a:latin typeface="Times New Roman" pitchFamily="18" charset="0"/>
                <a:cs typeface="Times New Roman" pitchFamily="18" charset="0"/>
              </a:rPr>
              <a:t>; </a:t>
            </a:r>
            <a:r>
              <a:rPr lang="en-US" sz="3200" dirty="0">
                <a:solidFill>
                  <a:srgbClr val="E40CDA"/>
                </a:solidFill>
                <a:latin typeface="Times New Roman" pitchFamily="18" charset="0"/>
                <a:cs typeface="Times New Roman" pitchFamily="18" charset="0"/>
              </a:rPr>
              <a:t>giảm áp lực cho các cơ quan nhà nước, cơ quan tư pháp, hạn chế đơn </a:t>
            </a:r>
            <a:r>
              <a:rPr lang="en-US" sz="3200" dirty="0" err="1">
                <a:solidFill>
                  <a:srgbClr val="E40CDA"/>
                </a:solidFill>
                <a:latin typeface="Times New Roman" pitchFamily="18" charset="0"/>
                <a:cs typeface="Times New Roman" pitchFamily="18" charset="0"/>
              </a:rPr>
              <a:t>thư</a:t>
            </a:r>
            <a:r>
              <a:rPr lang="en-US" sz="3200" dirty="0">
                <a:solidFill>
                  <a:srgbClr val="E40CDA"/>
                </a:solidFill>
                <a:latin typeface="Times New Roman" pitchFamily="18" charset="0"/>
                <a:cs typeface="Times New Roman" pitchFamily="18" charset="0"/>
              </a:rPr>
              <a:t> </a:t>
            </a:r>
            <a:r>
              <a:rPr lang="en-US" sz="3200" dirty="0" err="1" smtClean="0">
                <a:solidFill>
                  <a:srgbClr val="E40CDA"/>
                </a:solidFill>
                <a:latin typeface="Times New Roman" pitchFamily="18" charset="0"/>
                <a:cs typeface="Times New Roman" pitchFamily="18" charset="0"/>
              </a:rPr>
              <a:t>phản</a:t>
            </a:r>
            <a:r>
              <a:rPr lang="en-US" sz="3200" dirty="0" smtClean="0">
                <a:solidFill>
                  <a:srgbClr val="E40CDA"/>
                </a:solidFill>
                <a:latin typeface="Times New Roman" pitchFamily="18" charset="0"/>
                <a:cs typeface="Times New Roman" pitchFamily="18" charset="0"/>
              </a:rPr>
              <a:t> </a:t>
            </a:r>
            <a:r>
              <a:rPr lang="en-US" sz="3200" dirty="0" err="1" smtClean="0">
                <a:solidFill>
                  <a:srgbClr val="E40CDA"/>
                </a:solidFill>
                <a:latin typeface="Times New Roman" pitchFamily="18" charset="0"/>
                <a:cs typeface="Times New Roman" pitchFamily="18" charset="0"/>
              </a:rPr>
              <a:t>ánh</a:t>
            </a:r>
            <a:r>
              <a:rPr lang="en-US" sz="3200" dirty="0" smtClean="0">
                <a:solidFill>
                  <a:srgbClr val="E40CDA"/>
                </a:solidFill>
                <a:latin typeface="Times New Roman" pitchFamily="18" charset="0"/>
                <a:cs typeface="Times New Roman" pitchFamily="18" charset="0"/>
              </a:rPr>
              <a:t> </a:t>
            </a:r>
            <a:r>
              <a:rPr lang="en-US" sz="3200" dirty="0" err="1" smtClean="0">
                <a:solidFill>
                  <a:srgbClr val="E40CDA"/>
                </a:solidFill>
                <a:latin typeface="Times New Roman" pitchFamily="18" charset="0"/>
                <a:cs typeface="Times New Roman" pitchFamily="18" charset="0"/>
              </a:rPr>
              <a:t>kiến</a:t>
            </a:r>
            <a:r>
              <a:rPr lang="en-US" sz="3200" dirty="0" smtClean="0">
                <a:solidFill>
                  <a:srgbClr val="E40CDA"/>
                </a:solidFill>
                <a:latin typeface="Times New Roman" pitchFamily="18" charset="0"/>
                <a:cs typeface="Times New Roman" pitchFamily="18" charset="0"/>
              </a:rPr>
              <a:t> </a:t>
            </a:r>
            <a:r>
              <a:rPr lang="en-US" sz="3200" dirty="0" err="1" smtClean="0">
                <a:solidFill>
                  <a:srgbClr val="E40CDA"/>
                </a:solidFill>
                <a:latin typeface="Times New Roman" pitchFamily="18" charset="0"/>
                <a:cs typeface="Times New Roman" pitchFamily="18" charset="0"/>
              </a:rPr>
              <a:t>nghị</a:t>
            </a:r>
            <a:r>
              <a:rPr lang="en-US" sz="3200" dirty="0" smtClean="0">
                <a:solidFill>
                  <a:srgbClr val="E40CDA"/>
                </a:solidFill>
                <a:latin typeface="Times New Roman" pitchFamily="18" charset="0"/>
                <a:cs typeface="Times New Roman" pitchFamily="18" charset="0"/>
              </a:rPr>
              <a:t> </a:t>
            </a:r>
            <a:r>
              <a:rPr lang="en-US" sz="3200" dirty="0" err="1" smtClean="0">
                <a:solidFill>
                  <a:srgbClr val="E40CDA"/>
                </a:solidFill>
                <a:latin typeface="Times New Roman" pitchFamily="18" charset="0"/>
                <a:cs typeface="Times New Roman" pitchFamily="18" charset="0"/>
              </a:rPr>
              <a:t>lên</a:t>
            </a:r>
            <a:r>
              <a:rPr lang="en-US" sz="3200" dirty="0" smtClean="0">
                <a:solidFill>
                  <a:srgbClr val="E40CDA"/>
                </a:solidFill>
                <a:latin typeface="Times New Roman" pitchFamily="18" charset="0"/>
                <a:cs typeface="Times New Roman" pitchFamily="18" charset="0"/>
              </a:rPr>
              <a:t> </a:t>
            </a:r>
            <a:r>
              <a:rPr lang="en-US" sz="3200" dirty="0" err="1" smtClean="0">
                <a:solidFill>
                  <a:srgbClr val="E40CDA"/>
                </a:solidFill>
                <a:latin typeface="Times New Roman" pitchFamily="18" charset="0"/>
                <a:cs typeface="Times New Roman" pitchFamily="18" charset="0"/>
              </a:rPr>
              <a:t>cấp</a:t>
            </a:r>
            <a:r>
              <a:rPr lang="en-US" sz="3200" dirty="0" smtClean="0">
                <a:solidFill>
                  <a:srgbClr val="E40CDA"/>
                </a:solidFill>
                <a:latin typeface="Times New Roman" pitchFamily="18" charset="0"/>
                <a:cs typeface="Times New Roman" pitchFamily="18" charset="0"/>
              </a:rPr>
              <a:t> </a:t>
            </a:r>
            <a:r>
              <a:rPr lang="en-US" sz="3200" dirty="0" err="1" smtClean="0">
                <a:solidFill>
                  <a:srgbClr val="E40CDA"/>
                </a:solidFill>
                <a:latin typeface="Times New Roman" pitchFamily="18" charset="0"/>
                <a:cs typeface="Times New Roman" pitchFamily="18" charset="0"/>
              </a:rPr>
              <a:t>trên</a:t>
            </a:r>
            <a:r>
              <a:rPr lang="en-US" sz="3200" dirty="0" smtClean="0">
                <a:solidFill>
                  <a:srgbClr val="E40CDA"/>
                </a:solidFill>
                <a:latin typeface="Times New Roman" pitchFamily="18" charset="0"/>
                <a:cs typeface="Times New Roman" pitchFamily="18" charset="0"/>
              </a:rPr>
              <a:t>.</a:t>
            </a:r>
            <a:endParaRPr lang="en-US" sz="3200" dirty="0">
              <a:solidFill>
                <a:srgbClr val="E40CDA"/>
              </a:solidFill>
              <a:latin typeface="Times New Roman" pitchFamily="18" charset="0"/>
              <a:cs typeface="Times New Roman" pitchFamily="18" charset="0"/>
            </a:endParaRPr>
          </a:p>
          <a:p>
            <a:pPr>
              <a:buFontTx/>
              <a:buChar char="-"/>
            </a:pPr>
            <a:endParaRPr lang="en-US" sz="1400" dirty="0">
              <a:solidFill>
                <a:srgbClr val="E40CDA"/>
              </a:solidFill>
              <a:latin typeface="Times New Roman" pitchFamily="18" charset="0"/>
              <a:cs typeface="Times New Roman" pitchFamily="18" charset="0"/>
            </a:endParaRPr>
          </a:p>
          <a:p>
            <a:pPr marL="0" indent="0">
              <a:buNone/>
            </a:pPr>
            <a:r>
              <a:rPr lang="en-US" sz="3200" dirty="0">
                <a:solidFill>
                  <a:srgbClr val="00B0F0"/>
                </a:solidFill>
                <a:latin typeface="Times New Roman" pitchFamily="18" charset="0"/>
                <a:cs typeface="Times New Roman" pitchFamily="18" charset="0"/>
              </a:rPr>
              <a:t>c. Giúp giải quyết tranh chấp một cách nhanh chóng, ít tốn kém về thời gian, nhân lực, </a:t>
            </a:r>
            <a:r>
              <a:rPr lang="en-US" sz="3200" b="1" i="1" dirty="0">
                <a:solidFill>
                  <a:srgbClr val="00B0F0"/>
                </a:solidFill>
                <a:latin typeface="Times New Roman" pitchFamily="18" charset="0"/>
                <a:cs typeface="Times New Roman" pitchFamily="18" charset="0"/>
              </a:rPr>
              <a:t>tiết kiệm chi phí</a:t>
            </a:r>
            <a:r>
              <a:rPr lang="en-US" sz="3200" dirty="0">
                <a:solidFill>
                  <a:srgbClr val="00B0F0"/>
                </a:solidFill>
                <a:latin typeface="Times New Roman" pitchFamily="18" charset="0"/>
                <a:cs typeface="Times New Roman" pitchFamily="18" charset="0"/>
              </a:rPr>
              <a:t>…**</a:t>
            </a:r>
          </a:p>
          <a:p>
            <a:pPr>
              <a:buFontTx/>
              <a:buNone/>
            </a:pPr>
            <a:endParaRPr lang="en-US" sz="2800" dirty="0">
              <a:latin typeface="Times New Roman" pitchFamily="18" charset="0"/>
            </a:endParaRPr>
          </a:p>
        </p:txBody>
      </p:sp>
    </p:spTree>
    <p:extLst>
      <p:ext uri="{BB962C8B-B14F-4D97-AF65-F5344CB8AC3E}">
        <p14:creationId xmlns:p14="http://schemas.microsoft.com/office/powerpoint/2010/main" val="3100284875"/>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p:cNvSpPr>
          <p:nvPr>
            <p:ph type="body" idx="1"/>
          </p:nvPr>
        </p:nvSpPr>
        <p:spPr>
          <a:xfrm>
            <a:off x="304800" y="381000"/>
            <a:ext cx="11582400" cy="6096000"/>
          </a:xfrm>
        </p:spPr>
        <p:txBody>
          <a:bodyPr/>
          <a:lstStyle/>
          <a:p>
            <a:pPr algn="just">
              <a:lnSpc>
                <a:spcPct val="90000"/>
              </a:lnSpc>
              <a:buFontTx/>
              <a:buNone/>
            </a:pPr>
            <a:r>
              <a:rPr lang="en-US" sz="3600" b="1" dirty="0">
                <a:solidFill>
                  <a:srgbClr val="FF0000"/>
                </a:solidFill>
              </a:rPr>
              <a:t>3. PHẠM VI HÒA GIẢI:</a:t>
            </a:r>
            <a:endParaRPr lang="en-US" sz="3600" dirty="0">
              <a:solidFill>
                <a:srgbClr val="FF0000"/>
              </a:solidFill>
              <a:latin typeface="Times New Roman" pitchFamily="18" charset="0"/>
            </a:endParaRPr>
          </a:p>
          <a:p>
            <a:pPr marL="0" indent="0" algn="just">
              <a:lnSpc>
                <a:spcPct val="90000"/>
              </a:lnSpc>
              <a:buNone/>
            </a:pPr>
            <a:r>
              <a:rPr lang="en-US" sz="3600" dirty="0">
                <a:solidFill>
                  <a:srgbClr val="3333FF"/>
                </a:solidFill>
                <a:latin typeface="Times New Roman" pitchFamily="18" charset="0"/>
              </a:rPr>
              <a:t> a. Mâu thuẫn giữa các bên; </a:t>
            </a:r>
          </a:p>
          <a:p>
            <a:pPr marL="0" indent="0" algn="just">
              <a:lnSpc>
                <a:spcPct val="90000"/>
              </a:lnSpc>
              <a:buNone/>
            </a:pPr>
            <a:r>
              <a:rPr lang="en-US" sz="3600" dirty="0">
                <a:solidFill>
                  <a:srgbClr val="3333FF"/>
                </a:solidFill>
                <a:latin typeface="Times New Roman" pitchFamily="18" charset="0"/>
              </a:rPr>
              <a:t> b. Tranh chấp phát sinh từ quan hệ dân sự;</a:t>
            </a:r>
          </a:p>
          <a:p>
            <a:pPr marL="0" indent="0" algn="just">
              <a:lnSpc>
                <a:spcPct val="90000"/>
              </a:lnSpc>
              <a:buNone/>
            </a:pPr>
            <a:r>
              <a:rPr lang="en-US" sz="3600" dirty="0">
                <a:solidFill>
                  <a:srgbClr val="3333FF"/>
                </a:solidFill>
                <a:latin typeface="Times New Roman" pitchFamily="18" charset="0"/>
              </a:rPr>
              <a:t> c. </a:t>
            </a:r>
            <a:r>
              <a:rPr lang="vi-VN" sz="3600" dirty="0">
                <a:solidFill>
                  <a:srgbClr val="3333FF"/>
                </a:solidFill>
                <a:latin typeface="Times New Roman" pitchFamily="18" charset="0"/>
              </a:rPr>
              <a:t>Tranh chấp phát sinh từ quan hệ hôn nhân và gia đình</a:t>
            </a:r>
            <a:r>
              <a:rPr lang="en-US" sz="3600" dirty="0">
                <a:solidFill>
                  <a:srgbClr val="3333FF"/>
                </a:solidFill>
                <a:latin typeface="Times New Roman" pitchFamily="18" charset="0"/>
              </a:rPr>
              <a:t>;</a:t>
            </a:r>
          </a:p>
          <a:p>
            <a:pPr marL="0" indent="0" algn="just">
              <a:lnSpc>
                <a:spcPct val="90000"/>
              </a:lnSpc>
              <a:buNone/>
            </a:pPr>
            <a:r>
              <a:rPr lang="en-US" sz="3600" dirty="0">
                <a:solidFill>
                  <a:srgbClr val="3333FF"/>
                </a:solidFill>
                <a:latin typeface="Times New Roman" pitchFamily="18" charset="0"/>
              </a:rPr>
              <a:t> d. Vi phạm pháp luật hình sự nhưng không bị khởi tố và không bị xử lý VPHC;</a:t>
            </a:r>
          </a:p>
          <a:p>
            <a:pPr marL="0" indent="0" algn="just">
              <a:lnSpc>
                <a:spcPct val="90000"/>
              </a:lnSpc>
              <a:buNone/>
            </a:pPr>
            <a:r>
              <a:rPr lang="en-US" sz="3600" dirty="0">
                <a:solidFill>
                  <a:srgbClr val="3333FF"/>
                </a:solidFill>
                <a:latin typeface="Times New Roman" pitchFamily="18" charset="0"/>
              </a:rPr>
              <a:t> đ. Vi phạm pháp luật bị áp dụng biện pháp giáo dục tại xã, </a:t>
            </a:r>
            <a:r>
              <a:rPr lang="en-US" sz="3600" dirty="0" err="1" smtClean="0">
                <a:solidFill>
                  <a:srgbClr val="3333FF"/>
                </a:solidFill>
                <a:latin typeface="Times New Roman" pitchFamily="18" charset="0"/>
              </a:rPr>
              <a:t>phường</a:t>
            </a:r>
            <a:r>
              <a:rPr lang="en-US" sz="3600" dirty="0" smtClean="0">
                <a:solidFill>
                  <a:srgbClr val="3333FF"/>
                </a:solidFill>
                <a:latin typeface="Times New Roman" pitchFamily="18" charset="0"/>
              </a:rPr>
              <a:t>;</a:t>
            </a:r>
            <a:endParaRPr lang="en-US" sz="3600" dirty="0">
              <a:solidFill>
                <a:srgbClr val="3333FF"/>
              </a:solidFill>
              <a:latin typeface="Times New Roman" pitchFamily="18" charset="0"/>
            </a:endParaRPr>
          </a:p>
          <a:p>
            <a:pPr marL="0" indent="0" algn="just">
              <a:lnSpc>
                <a:spcPct val="90000"/>
              </a:lnSpc>
              <a:buNone/>
            </a:pPr>
            <a:r>
              <a:rPr lang="en-US" sz="3600" dirty="0">
                <a:solidFill>
                  <a:srgbClr val="3333FF"/>
                </a:solidFill>
                <a:latin typeface="Times New Roman" pitchFamily="18" charset="0"/>
              </a:rPr>
              <a:t> e. Các trường hợp khác mà pháp luật không cấm.</a:t>
            </a:r>
          </a:p>
          <a:p>
            <a:endParaRPr lang="en-US" dirty="0"/>
          </a:p>
        </p:txBody>
      </p:sp>
    </p:spTree>
    <p:extLst>
      <p:ext uri="{BB962C8B-B14F-4D97-AF65-F5344CB8AC3E}">
        <p14:creationId xmlns:p14="http://schemas.microsoft.com/office/powerpoint/2010/main" val="1488923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Content Placeholder 2"/>
          <p:cNvSpPr>
            <a:spLocks noGrp="1"/>
          </p:cNvSpPr>
          <p:nvPr>
            <p:ph idx="4294967295"/>
          </p:nvPr>
        </p:nvSpPr>
        <p:spPr>
          <a:xfrm>
            <a:off x="406400" y="304800"/>
            <a:ext cx="11480800" cy="6248400"/>
          </a:xfrm>
        </p:spPr>
        <p:txBody>
          <a:bodyPr/>
          <a:lstStyle/>
          <a:p>
            <a:pPr algn="ctr">
              <a:buFontTx/>
              <a:buNone/>
            </a:pPr>
            <a:r>
              <a:rPr lang="en-US" sz="3200" b="1" dirty="0">
                <a:solidFill>
                  <a:srgbClr val="FF0000"/>
                </a:solidFill>
                <a:latin typeface="Times New Roman" pitchFamily="18" charset="0"/>
              </a:rPr>
              <a:t>4. CÁC TRƯỜNG HỢP </a:t>
            </a:r>
            <a:r>
              <a:rPr lang="en-US" sz="3200" b="1" i="1" u="sng" dirty="0">
                <a:solidFill>
                  <a:srgbClr val="FF0000"/>
                </a:solidFill>
                <a:latin typeface="Times New Roman" pitchFamily="18" charset="0"/>
              </a:rPr>
              <a:t>KHÔNG</a:t>
            </a:r>
            <a:r>
              <a:rPr lang="en-US" sz="3200" b="1" dirty="0">
                <a:solidFill>
                  <a:srgbClr val="FF0000"/>
                </a:solidFill>
                <a:latin typeface="Times New Roman" pitchFamily="18" charset="0"/>
              </a:rPr>
              <a:t> ĐƯỢC HÒA GIẢI:</a:t>
            </a:r>
          </a:p>
          <a:p>
            <a:pPr algn="just">
              <a:buFontTx/>
              <a:buNone/>
            </a:pPr>
            <a:r>
              <a:rPr lang="en-US" dirty="0">
                <a:latin typeface="Times New Roman" pitchFamily="18" charset="0"/>
              </a:rPr>
              <a:t>	</a:t>
            </a:r>
          </a:p>
        </p:txBody>
      </p:sp>
      <p:sp>
        <p:nvSpPr>
          <p:cNvPr id="10243" name="AutoShape 3"/>
          <p:cNvSpPr>
            <a:spLocks noChangeArrowheads="1"/>
          </p:cNvSpPr>
          <p:nvPr/>
        </p:nvSpPr>
        <p:spPr bwMode="auto">
          <a:xfrm>
            <a:off x="3454400" y="1371600"/>
            <a:ext cx="8331200" cy="9906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ctr"/>
            <a:r>
              <a:rPr lang="en-US" sz="3200" dirty="0">
                <a:latin typeface="Times New Roman" pitchFamily="18" charset="0"/>
                <a:cs typeface="Times New Roman" pitchFamily="18" charset="0"/>
              </a:rPr>
              <a:t>1. M</a:t>
            </a:r>
            <a:r>
              <a:rPr lang="vi-VN" sz="3200" dirty="0">
                <a:latin typeface="+mj-lt"/>
              </a:rPr>
              <a:t>âu thuẫn, tranh chấp xâm phạm lợi ích của </a:t>
            </a:r>
            <a:endParaRPr lang="en-US" sz="3200" dirty="0">
              <a:latin typeface="+mj-lt"/>
            </a:endParaRPr>
          </a:p>
          <a:p>
            <a:pPr algn="ctr"/>
            <a:r>
              <a:rPr lang="vi-VN" sz="3200" dirty="0">
                <a:latin typeface="+mj-lt"/>
              </a:rPr>
              <a:t>Nhà nước, lợi ích công cộng</a:t>
            </a:r>
            <a:endParaRPr lang="en-US" sz="3200" dirty="0">
              <a:latin typeface="+mj-lt"/>
            </a:endParaRPr>
          </a:p>
        </p:txBody>
      </p:sp>
      <p:sp>
        <p:nvSpPr>
          <p:cNvPr id="10244" name="AutoShape 4"/>
          <p:cNvSpPr>
            <a:spLocks noChangeArrowheads="1"/>
          </p:cNvSpPr>
          <p:nvPr/>
        </p:nvSpPr>
        <p:spPr bwMode="auto">
          <a:xfrm>
            <a:off x="3454400" y="2560320"/>
            <a:ext cx="8331200" cy="1287780"/>
          </a:xfrm>
          <a:prstGeom prst="roundRect">
            <a:avLst>
              <a:gd name="adj" fmla="val 16667"/>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a:r>
              <a:rPr lang="en-US" sz="3000" dirty="0">
                <a:latin typeface="Times New Roman" pitchFamily="18" charset="0"/>
                <a:cs typeface="Times New Roman" pitchFamily="18" charset="0"/>
              </a:rPr>
              <a:t>  2. V</a:t>
            </a:r>
            <a:r>
              <a:rPr lang="vi-VN" sz="3000" dirty="0">
                <a:latin typeface="Times New Roman" pitchFamily="18" charset="0"/>
                <a:cs typeface="Times New Roman" pitchFamily="18" charset="0"/>
              </a:rPr>
              <a:t>i phạm </a:t>
            </a:r>
            <a:r>
              <a:rPr lang="en-US" sz="3000" dirty="0">
                <a:latin typeface="Times New Roman" pitchFamily="18" charset="0"/>
                <a:cs typeface="Times New Roman" pitchFamily="18" charset="0"/>
              </a:rPr>
              <a:t>PL </a:t>
            </a:r>
            <a:r>
              <a:rPr lang="vi-VN" sz="3000" dirty="0">
                <a:latin typeface="Times New Roman" pitchFamily="18" charset="0"/>
                <a:cs typeface="Times New Roman" pitchFamily="18" charset="0"/>
              </a:rPr>
              <a:t>về </a:t>
            </a:r>
            <a:r>
              <a:rPr lang="en-US" sz="3000" dirty="0">
                <a:latin typeface="Times New Roman" pitchFamily="18" charset="0"/>
                <a:cs typeface="Times New Roman" pitchFamily="18" charset="0"/>
              </a:rPr>
              <a:t>HN&amp;GĐ</a:t>
            </a:r>
            <a:r>
              <a:rPr lang="vi-VN" sz="3000" dirty="0">
                <a:latin typeface="Times New Roman" pitchFamily="18" charset="0"/>
                <a:cs typeface="Times New Roman" pitchFamily="18" charset="0"/>
              </a:rPr>
              <a:t>, giao dịch dân sự mà theo </a:t>
            </a:r>
            <a:endParaRPr lang="en-US" sz="3000" dirty="0">
              <a:latin typeface="Times New Roman" pitchFamily="18" charset="0"/>
              <a:cs typeface="Times New Roman" pitchFamily="18" charset="0"/>
            </a:endParaRPr>
          </a:p>
          <a:p>
            <a:pPr algn="ctr"/>
            <a:r>
              <a:rPr lang="vi-VN" sz="3000" dirty="0">
                <a:latin typeface="Times New Roman" pitchFamily="18" charset="0"/>
                <a:cs typeface="Times New Roman" pitchFamily="18" charset="0"/>
              </a:rPr>
              <a:t>quy định của pháp luật </a:t>
            </a:r>
            <a:r>
              <a:rPr lang="en-US" sz="3000" dirty="0">
                <a:latin typeface="Times New Roman" pitchFamily="18" charset="0"/>
                <a:cs typeface="Times New Roman" pitchFamily="18" charset="0"/>
              </a:rPr>
              <a:t>TTDS</a:t>
            </a:r>
            <a:r>
              <a:rPr lang="vi-VN" sz="3000" dirty="0">
                <a:latin typeface="Times New Roman" pitchFamily="18" charset="0"/>
                <a:cs typeface="Times New Roman" pitchFamily="18" charset="0"/>
              </a:rPr>
              <a:t> không được hòa giải</a:t>
            </a:r>
            <a:r>
              <a:rPr lang="en-US" sz="3000" dirty="0">
                <a:latin typeface="Times New Roman" pitchFamily="18" charset="0"/>
                <a:cs typeface="Times New Roman" pitchFamily="18" charset="0"/>
              </a:rPr>
              <a:t> </a:t>
            </a:r>
          </a:p>
          <a:p>
            <a:pPr algn="ctr"/>
            <a:r>
              <a:rPr lang="en-US" sz="3000" i="1" dirty="0">
                <a:latin typeface="Times New Roman" pitchFamily="18" charset="0"/>
                <a:cs typeface="Times New Roman" pitchFamily="18" charset="0"/>
              </a:rPr>
              <a:t>(vi phạm điều cấm hoặc trái đạo đức XH)</a:t>
            </a:r>
          </a:p>
        </p:txBody>
      </p:sp>
      <p:sp>
        <p:nvSpPr>
          <p:cNvPr id="10245" name="AutoShape 5"/>
          <p:cNvSpPr>
            <a:spLocks noChangeArrowheads="1"/>
          </p:cNvSpPr>
          <p:nvPr/>
        </p:nvSpPr>
        <p:spPr bwMode="auto">
          <a:xfrm>
            <a:off x="3454399" y="4038599"/>
            <a:ext cx="8579758" cy="1121229"/>
          </a:xfrm>
          <a:prstGeom prst="roundRect">
            <a:avLst>
              <a:gd name="adj" fmla="val 16667"/>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none" anchor="ctr"/>
          <a:lstStyle/>
          <a:p>
            <a:pPr algn="ctr"/>
            <a:r>
              <a:rPr lang="en-US" sz="3000" dirty="0">
                <a:latin typeface="Times New Roman" pitchFamily="18" charset="0"/>
                <a:cs typeface="Times New Roman" pitchFamily="18" charset="0"/>
              </a:rPr>
              <a:t>3. Vi</a:t>
            </a:r>
            <a:r>
              <a:rPr lang="vi-VN" sz="3000" dirty="0">
                <a:latin typeface="+mj-lt"/>
              </a:rPr>
              <a:t> phạm pháp luật mà theo quy định phải bị</a:t>
            </a:r>
            <a:r>
              <a:rPr lang="en-US" sz="3000" dirty="0">
                <a:latin typeface="+mj-lt"/>
              </a:rPr>
              <a:t> </a:t>
            </a:r>
            <a:r>
              <a:rPr lang="vi-VN" sz="3000" dirty="0">
                <a:latin typeface="+mj-lt"/>
              </a:rPr>
              <a:t>truy cứu</a:t>
            </a:r>
            <a:endParaRPr lang="en-US" sz="3000" dirty="0">
              <a:latin typeface="+mj-lt"/>
            </a:endParaRPr>
          </a:p>
          <a:p>
            <a:pPr algn="ctr"/>
            <a:r>
              <a:rPr lang="vi-VN" sz="3000" dirty="0">
                <a:latin typeface="+mj-lt"/>
              </a:rPr>
              <a:t> trách nhiệm hình sự</a:t>
            </a:r>
            <a:r>
              <a:rPr lang="en-US" sz="3000" dirty="0">
                <a:latin typeface="+mj-lt"/>
              </a:rPr>
              <a:t> </a:t>
            </a:r>
            <a:r>
              <a:rPr lang="vi-VN" sz="3000" dirty="0">
                <a:latin typeface="+mj-lt"/>
              </a:rPr>
              <a:t>hoặc bị xử lý vi phạm hành chính</a:t>
            </a:r>
            <a:endParaRPr lang="en-US" sz="3000" dirty="0">
              <a:latin typeface="+mj-lt"/>
            </a:endParaRPr>
          </a:p>
        </p:txBody>
      </p:sp>
      <p:sp>
        <p:nvSpPr>
          <p:cNvPr id="10246" name="AutoShape 6"/>
          <p:cNvSpPr>
            <a:spLocks noChangeArrowheads="1"/>
          </p:cNvSpPr>
          <p:nvPr/>
        </p:nvSpPr>
        <p:spPr bwMode="auto">
          <a:xfrm>
            <a:off x="3454400" y="5410200"/>
            <a:ext cx="8331200" cy="990600"/>
          </a:xfrm>
          <a:prstGeom prst="roundRect">
            <a:avLst>
              <a:gd name="adj" fmla="val 16667"/>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none" anchor="ctr"/>
          <a:lstStyle/>
          <a:p>
            <a:r>
              <a:rPr lang="en-US" sz="3200" b="1" i="1" dirty="0">
                <a:latin typeface="Times New Roman" pitchFamily="18" charset="0"/>
                <a:cs typeface="Times New Roman" pitchFamily="18" charset="0"/>
              </a:rPr>
              <a:t>4</a:t>
            </a:r>
            <a:r>
              <a:rPr lang="en-US" b="1" i="1" dirty="0"/>
              <a:t>.  </a:t>
            </a:r>
            <a:r>
              <a:rPr lang="en-US" sz="3200" b="1" i="1" dirty="0">
                <a:latin typeface="Times New Roman" pitchFamily="18" charset="0"/>
                <a:cs typeface="Times New Roman" pitchFamily="18" charset="0"/>
              </a:rPr>
              <a:t>M</a:t>
            </a:r>
            <a:r>
              <a:rPr lang="vi-VN" sz="3200" b="1" i="1" dirty="0">
                <a:latin typeface="+mj-lt"/>
              </a:rPr>
              <a:t>âu thuẫn, tranh chấp khác không được</a:t>
            </a:r>
            <a:endParaRPr lang="en-US" sz="3200" b="1" i="1" dirty="0">
              <a:latin typeface="+mj-lt"/>
            </a:endParaRPr>
          </a:p>
          <a:p>
            <a:pPr algn="ctr"/>
            <a:r>
              <a:rPr lang="vi-VN" sz="3200" b="1" i="1" dirty="0">
                <a:latin typeface="+mj-lt"/>
              </a:rPr>
              <a:t> hòa giải ở cơ sở theo quy định pháp luật. </a:t>
            </a:r>
            <a:r>
              <a:rPr lang="en-US" sz="3200" b="1" i="1" dirty="0">
                <a:latin typeface="+mj-lt"/>
              </a:rPr>
              <a:t> </a:t>
            </a:r>
            <a:r>
              <a:rPr lang="en-US" sz="3200" dirty="0">
                <a:latin typeface="+mj-lt"/>
              </a:rPr>
              <a:t> </a:t>
            </a:r>
          </a:p>
        </p:txBody>
      </p:sp>
      <p:sp>
        <p:nvSpPr>
          <p:cNvPr id="10247" name="Oval 7"/>
          <p:cNvSpPr>
            <a:spLocks noChangeArrowheads="1"/>
          </p:cNvSpPr>
          <p:nvPr/>
        </p:nvSpPr>
        <p:spPr bwMode="auto">
          <a:xfrm>
            <a:off x="398780" y="1143000"/>
            <a:ext cx="2260600" cy="5257800"/>
          </a:xfrm>
          <a:prstGeom prst="ellipse">
            <a:avLst/>
          </a:prstGeom>
          <a:solidFill>
            <a:srgbClr val="FFFF00"/>
          </a:solidFill>
          <a:ln w="9525">
            <a:solidFill>
              <a:schemeClr val="tx1"/>
            </a:solidFill>
            <a:round/>
            <a:headEnd/>
            <a:tailEnd/>
          </a:ln>
        </p:spPr>
        <p:txBody>
          <a:bodyPr wrap="none" anchor="ctr"/>
          <a:lstStyle/>
          <a:p>
            <a:pPr algn="ctr"/>
            <a:r>
              <a:rPr lang="en-US" sz="2800" dirty="0">
                <a:latin typeface="Times New Roman" pitchFamily="18" charset="0"/>
                <a:cs typeface="Times New Roman" pitchFamily="18" charset="0"/>
              </a:rPr>
              <a:t>HGƠCS</a:t>
            </a:r>
          </a:p>
          <a:p>
            <a:pPr algn="ctr"/>
            <a:r>
              <a:rPr lang="vi-VN" sz="2800" dirty="0">
                <a:latin typeface="Times New Roman" pitchFamily="18" charset="0"/>
                <a:cs typeface="Times New Roman" pitchFamily="18" charset="0"/>
              </a:rPr>
              <a:t> được</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 tiến hành</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 đối 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vi-VN" sz="2800" dirty="0">
                <a:latin typeface="Times New Roman" pitchFamily="18" charset="0"/>
                <a:cs typeface="Times New Roman" pitchFamily="18" charset="0"/>
              </a:rPr>
              <a:t> </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mâu thuẫn,</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 tranh chấp, </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vi phạm</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 pháp luật,</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 trừ</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 trường </a:t>
            </a:r>
            <a:endParaRPr lang="en-US" sz="2800" dirty="0">
              <a:latin typeface="Times New Roman" pitchFamily="18" charset="0"/>
              <a:cs typeface="Times New Roman" pitchFamily="18" charset="0"/>
            </a:endParaRPr>
          </a:p>
          <a:p>
            <a:pPr algn="ctr"/>
            <a:r>
              <a:rPr lang="vi-VN" sz="2800" dirty="0">
                <a:latin typeface="Times New Roman" pitchFamily="18" charset="0"/>
                <a:cs typeface="Times New Roman" pitchFamily="18" charset="0"/>
              </a:rPr>
              <a:t>hợp</a:t>
            </a:r>
            <a:endParaRPr lang="en-US" sz="2800" dirty="0">
              <a:latin typeface="Times New Roman" pitchFamily="18" charset="0"/>
              <a:cs typeface="Times New Roman" pitchFamily="18" charset="0"/>
            </a:endParaRPr>
          </a:p>
        </p:txBody>
      </p:sp>
      <p:sp>
        <p:nvSpPr>
          <p:cNvPr id="22535" name="Line 8"/>
          <p:cNvSpPr>
            <a:spLocks noChangeShapeType="1"/>
          </p:cNvSpPr>
          <p:nvPr/>
        </p:nvSpPr>
        <p:spPr bwMode="auto">
          <a:xfrm flipV="1">
            <a:off x="2641600" y="2209800"/>
            <a:ext cx="812800" cy="1676400"/>
          </a:xfrm>
          <a:prstGeom prst="line">
            <a:avLst/>
          </a:prstGeom>
          <a:noFill/>
          <a:ln w="9525">
            <a:solidFill>
              <a:schemeClr val="tx1"/>
            </a:solidFill>
            <a:round/>
            <a:headEnd/>
            <a:tailEnd type="triangle" w="med" len="med"/>
          </a:ln>
        </p:spPr>
        <p:txBody>
          <a:bodyPr/>
          <a:lstStyle/>
          <a:p>
            <a:endParaRPr lang="en-US"/>
          </a:p>
        </p:txBody>
      </p:sp>
      <p:sp>
        <p:nvSpPr>
          <p:cNvPr id="22536" name="Line 9"/>
          <p:cNvSpPr>
            <a:spLocks noChangeShapeType="1"/>
          </p:cNvSpPr>
          <p:nvPr/>
        </p:nvSpPr>
        <p:spPr bwMode="auto">
          <a:xfrm>
            <a:off x="2641600" y="3886200"/>
            <a:ext cx="812800" cy="1981200"/>
          </a:xfrm>
          <a:prstGeom prst="line">
            <a:avLst/>
          </a:prstGeom>
          <a:noFill/>
          <a:ln w="9525">
            <a:solidFill>
              <a:schemeClr val="tx1"/>
            </a:solidFill>
            <a:round/>
            <a:headEnd/>
            <a:tailEnd type="triangle" w="med" len="med"/>
          </a:ln>
        </p:spPr>
        <p:txBody>
          <a:bodyPr/>
          <a:lstStyle/>
          <a:p>
            <a:endParaRPr lang="en-US"/>
          </a:p>
        </p:txBody>
      </p:sp>
      <p:sp>
        <p:nvSpPr>
          <p:cNvPr id="22537" name="Line 10"/>
          <p:cNvSpPr>
            <a:spLocks noChangeShapeType="1"/>
          </p:cNvSpPr>
          <p:nvPr/>
        </p:nvSpPr>
        <p:spPr bwMode="auto">
          <a:xfrm flipV="1">
            <a:off x="2641600" y="3505200"/>
            <a:ext cx="812800" cy="381000"/>
          </a:xfrm>
          <a:prstGeom prst="line">
            <a:avLst/>
          </a:prstGeom>
          <a:noFill/>
          <a:ln w="9525">
            <a:solidFill>
              <a:schemeClr val="tx1"/>
            </a:solidFill>
            <a:round/>
            <a:headEnd/>
            <a:tailEnd type="triangle" w="med" len="med"/>
          </a:ln>
        </p:spPr>
        <p:txBody>
          <a:bodyPr/>
          <a:lstStyle/>
          <a:p>
            <a:endParaRPr lang="en-US"/>
          </a:p>
        </p:txBody>
      </p:sp>
      <p:sp>
        <p:nvSpPr>
          <p:cNvPr id="22538" name="Line 11"/>
          <p:cNvSpPr>
            <a:spLocks noChangeShapeType="1"/>
          </p:cNvSpPr>
          <p:nvPr/>
        </p:nvSpPr>
        <p:spPr bwMode="auto">
          <a:xfrm>
            <a:off x="2641600" y="3886200"/>
            <a:ext cx="812800" cy="6096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23328285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0247"/>
                                        </p:tgtEl>
                                        <p:attrNameLst>
                                          <p:attrName>style.visibility</p:attrName>
                                        </p:attrNameLst>
                                      </p:cBhvr>
                                      <p:to>
                                        <p:strVal val="visible"/>
                                      </p:to>
                                    </p:set>
                                    <p:animEffect transition="in" filter="fade">
                                      <p:cBhvr>
                                        <p:cTn id="7" dur="2000"/>
                                        <p:tgtEl>
                                          <p:spTgt spid="10247"/>
                                        </p:tgtEl>
                                      </p:cBhvr>
                                    </p:animEffect>
                                    <p:anim calcmode="lin" valueType="num">
                                      <p:cBhvr>
                                        <p:cTn id="8" dur="2000" fill="hold"/>
                                        <p:tgtEl>
                                          <p:spTgt spid="10247"/>
                                        </p:tgtEl>
                                        <p:attrNameLst>
                                          <p:attrName>ppt_w</p:attrName>
                                        </p:attrNameLst>
                                      </p:cBhvr>
                                      <p:tavLst>
                                        <p:tav tm="0" fmla="#ppt_w*sin(2.5*pi*$)">
                                          <p:val>
                                            <p:fltVal val="0"/>
                                          </p:val>
                                        </p:tav>
                                        <p:tav tm="100000">
                                          <p:val>
                                            <p:fltVal val="1"/>
                                          </p:val>
                                        </p:tav>
                                      </p:tavLst>
                                    </p:anim>
                                    <p:anim calcmode="lin" valueType="num">
                                      <p:cBhvr>
                                        <p:cTn id="9" dur="2000" fill="hold"/>
                                        <p:tgtEl>
                                          <p:spTgt spid="10247"/>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243"/>
                                        </p:tgtEl>
                                        <p:attrNameLst>
                                          <p:attrName>style.visibility</p:attrName>
                                        </p:attrNameLst>
                                      </p:cBhvr>
                                      <p:to>
                                        <p:strVal val="visible"/>
                                      </p:to>
                                    </p:set>
                                    <p:anim calcmode="lin" valueType="num">
                                      <p:cBhvr additive="base">
                                        <p:cTn id="14" dur="500" fill="hold"/>
                                        <p:tgtEl>
                                          <p:spTgt spid="10243"/>
                                        </p:tgtEl>
                                        <p:attrNameLst>
                                          <p:attrName>ppt_x</p:attrName>
                                        </p:attrNameLst>
                                      </p:cBhvr>
                                      <p:tavLst>
                                        <p:tav tm="0">
                                          <p:val>
                                            <p:strVal val="#ppt_x"/>
                                          </p:val>
                                        </p:tav>
                                        <p:tav tm="100000">
                                          <p:val>
                                            <p:strVal val="#ppt_x"/>
                                          </p:val>
                                        </p:tav>
                                      </p:tavLst>
                                    </p:anim>
                                    <p:anim calcmode="lin" valueType="num">
                                      <p:cBhvr additive="base">
                                        <p:cTn id="15"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0244"/>
                                        </p:tgtEl>
                                        <p:attrNameLst>
                                          <p:attrName>style.visibility</p:attrName>
                                        </p:attrNameLst>
                                      </p:cBhvr>
                                      <p:to>
                                        <p:strVal val="visible"/>
                                      </p:to>
                                    </p:set>
                                    <p:animEffect transition="in" filter="barn(inVertical)">
                                      <p:cBhvr>
                                        <p:cTn id="20" dur="500"/>
                                        <p:tgtEl>
                                          <p:spTgt spid="1024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0245"/>
                                        </p:tgtEl>
                                        <p:attrNameLst>
                                          <p:attrName>style.visibility</p:attrName>
                                        </p:attrNameLst>
                                      </p:cBhvr>
                                      <p:to>
                                        <p:strVal val="visible"/>
                                      </p:to>
                                    </p:set>
                                    <p:animEffect transition="in" filter="wipe(down)">
                                      <p:cBhvr>
                                        <p:cTn id="25" dur="500"/>
                                        <p:tgtEl>
                                          <p:spTgt spid="1024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10246"/>
                                        </p:tgtEl>
                                        <p:attrNameLst>
                                          <p:attrName>style.visibility</p:attrName>
                                        </p:attrNameLst>
                                      </p:cBhvr>
                                      <p:to>
                                        <p:strVal val="visible"/>
                                      </p:to>
                                    </p:set>
                                    <p:anim calcmode="lin" valueType="num">
                                      <p:cBhvr>
                                        <p:cTn id="30" dur="500" fill="hold"/>
                                        <p:tgtEl>
                                          <p:spTgt spid="10246"/>
                                        </p:tgtEl>
                                        <p:attrNameLst>
                                          <p:attrName>ppt_w</p:attrName>
                                        </p:attrNameLst>
                                      </p:cBhvr>
                                      <p:tavLst>
                                        <p:tav tm="0">
                                          <p:val>
                                            <p:fltVal val="0"/>
                                          </p:val>
                                        </p:tav>
                                        <p:tav tm="100000">
                                          <p:val>
                                            <p:strVal val="#ppt_w"/>
                                          </p:val>
                                        </p:tav>
                                      </p:tavLst>
                                    </p:anim>
                                    <p:anim calcmode="lin" valueType="num">
                                      <p:cBhvr>
                                        <p:cTn id="31" dur="500" fill="hold"/>
                                        <p:tgtEl>
                                          <p:spTgt spid="10246"/>
                                        </p:tgtEl>
                                        <p:attrNameLst>
                                          <p:attrName>ppt_h</p:attrName>
                                        </p:attrNameLst>
                                      </p:cBhvr>
                                      <p:tavLst>
                                        <p:tav tm="0">
                                          <p:val>
                                            <p:fltVal val="0"/>
                                          </p:val>
                                        </p:tav>
                                        <p:tav tm="100000">
                                          <p:val>
                                            <p:strVal val="#ppt_h"/>
                                          </p:val>
                                        </p:tav>
                                      </p:tavLst>
                                    </p:anim>
                                    <p:animEffect transition="in" filter="fade">
                                      <p:cBhvr>
                                        <p:cTn id="32" dur="500"/>
                                        <p:tgtEl>
                                          <p:spTgt spid="10246"/>
                                        </p:tgtEl>
                                      </p:cBhvr>
                                    </p:animEffect>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grpId="0" nodeType="clickEffect">
                                  <p:stCondLst>
                                    <p:cond delay="0"/>
                                  </p:stCondLst>
                                  <p:childTnLst>
                                    <p:set>
                                      <p:cBhvr>
                                        <p:cTn id="36" dur="1" fill="hold">
                                          <p:stCondLst>
                                            <p:cond delay="0"/>
                                          </p:stCondLst>
                                        </p:cTn>
                                        <p:tgtEl>
                                          <p:spTgt spid="9218"/>
                                        </p:tgtEl>
                                        <p:attrNameLst>
                                          <p:attrName>style.visibility</p:attrName>
                                        </p:attrNameLst>
                                      </p:cBhvr>
                                      <p:to>
                                        <p:strVal val="visible"/>
                                      </p:to>
                                    </p:set>
                                    <p:animEffect transition="in" filter="fade">
                                      <p:cBhvr>
                                        <p:cTn id="37" dur="2000"/>
                                        <p:tgtEl>
                                          <p:spTgt spid="9218"/>
                                        </p:tgtEl>
                                      </p:cBhvr>
                                    </p:animEffect>
                                    <p:anim calcmode="lin" valueType="num">
                                      <p:cBhvr>
                                        <p:cTn id="38" dur="2000" fill="hold"/>
                                        <p:tgtEl>
                                          <p:spTgt spid="9218"/>
                                        </p:tgtEl>
                                        <p:attrNameLst>
                                          <p:attrName>ppt_w</p:attrName>
                                        </p:attrNameLst>
                                      </p:cBhvr>
                                      <p:tavLst>
                                        <p:tav tm="0" fmla="#ppt_w*sin(2.5*pi*$)">
                                          <p:val>
                                            <p:fltVal val="0"/>
                                          </p:val>
                                        </p:tav>
                                        <p:tav tm="100000">
                                          <p:val>
                                            <p:fltVal val="1"/>
                                          </p:val>
                                        </p:tav>
                                      </p:tavLst>
                                    </p:anim>
                                    <p:anim calcmode="lin" valueType="num">
                                      <p:cBhvr>
                                        <p:cTn id="39" dur="2000" fill="hold"/>
                                        <p:tgtEl>
                                          <p:spTgt spid="92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10243" grpId="0" animBg="1"/>
      <p:bldP spid="10244" grpId="0" animBg="1"/>
      <p:bldP spid="10245" grpId="0" animBg="1"/>
      <p:bldP spid="10246" grpId="0" animBg="1"/>
      <p:bldP spid="102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4294967295"/>
          </p:nvPr>
        </p:nvSpPr>
        <p:spPr>
          <a:xfrm>
            <a:off x="508000" y="381000"/>
            <a:ext cx="11277600" cy="5638800"/>
          </a:xfr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ormAutofit lnSpcReduction="10000"/>
          </a:bodyPr>
          <a:lstStyle/>
          <a:p>
            <a:pPr algn="ctr">
              <a:buFont typeface="Arial" charset="0"/>
              <a:buNone/>
            </a:pPr>
            <a:r>
              <a:rPr lang="en-US" sz="4400" b="1" dirty="0">
                <a:solidFill>
                  <a:srgbClr val="C00000"/>
                </a:solidFill>
                <a:latin typeface="Times New Roman" pitchFamily="18" charset="0"/>
              </a:rPr>
              <a:t>5</a:t>
            </a:r>
            <a:r>
              <a:rPr lang="vi-VN" sz="4400" b="1" dirty="0">
                <a:solidFill>
                  <a:srgbClr val="C00000"/>
                </a:solidFill>
                <a:latin typeface="Times New Roman" pitchFamily="18" charset="0"/>
              </a:rPr>
              <a:t>. Nguyên tắc hòa giải ở cơ sở</a:t>
            </a:r>
            <a:r>
              <a:rPr lang="en-US" sz="4400" b="1" dirty="0">
                <a:solidFill>
                  <a:srgbClr val="C00000"/>
                </a:solidFill>
                <a:latin typeface="Times New Roman" pitchFamily="18" charset="0"/>
              </a:rPr>
              <a:t> (6 nguyên tắc)</a:t>
            </a:r>
          </a:p>
          <a:p>
            <a:pPr algn="just">
              <a:buFont typeface="Arial" charset="0"/>
              <a:buNone/>
            </a:pPr>
            <a:r>
              <a:rPr lang="en-US" sz="4000" dirty="0">
                <a:solidFill>
                  <a:srgbClr val="3333FF"/>
                </a:solidFill>
                <a:latin typeface="Times New Roman" pitchFamily="18" charset="0"/>
              </a:rPr>
              <a:t>a. </a:t>
            </a:r>
            <a:r>
              <a:rPr lang="vi-VN" sz="4000" dirty="0">
                <a:solidFill>
                  <a:srgbClr val="3333FF"/>
                </a:solidFill>
                <a:latin typeface="Times New Roman" pitchFamily="18" charset="0"/>
              </a:rPr>
              <a:t>Tôn trọng sự tự nguyện của các bên; không bắt buộc, áp đặt các bên trong hòa giải ở cơ sở</a:t>
            </a:r>
            <a:r>
              <a:rPr lang="en-US" sz="4000" dirty="0">
                <a:solidFill>
                  <a:srgbClr val="3333FF"/>
                </a:solidFill>
                <a:latin typeface="Times New Roman" pitchFamily="18" charset="0"/>
              </a:rPr>
              <a:t>.</a:t>
            </a:r>
          </a:p>
          <a:p>
            <a:pPr marL="0" indent="0" algn="just">
              <a:buNone/>
            </a:pPr>
            <a:r>
              <a:rPr lang="en-US" sz="4000" dirty="0">
                <a:solidFill>
                  <a:srgbClr val="E40CDA"/>
                </a:solidFill>
                <a:latin typeface="Times New Roman" pitchFamily="18" charset="0"/>
              </a:rPr>
              <a:t>b. </a:t>
            </a:r>
            <a:r>
              <a:rPr lang="vi-VN" sz="4000" dirty="0">
                <a:solidFill>
                  <a:srgbClr val="E40CDA"/>
                </a:solidFill>
                <a:latin typeface="Times New Roman" pitchFamily="18" charset="0"/>
              </a:rPr>
              <a:t>Bảo đảm phù hợp với chính sách, pháp luật của Nhà nước, đạo đức xã hội, phong tục, tập quán tốt đẹp của nhân dân; quan tâm đến quyền, lợi ích hợp pháp của trẻ em, phụ nữ, người khuyết tật và người cao tuổi</a:t>
            </a:r>
            <a:r>
              <a:rPr lang="en-US" sz="4000" dirty="0">
                <a:solidFill>
                  <a:srgbClr val="E40CDA"/>
                </a:solidFill>
                <a:latin typeface="Times New Roman" pitchFamily="18" charset="0"/>
              </a:rPr>
              <a:t>.</a:t>
            </a:r>
          </a:p>
          <a:p>
            <a:pPr marL="0" indent="0" algn="just">
              <a:buNone/>
            </a:pPr>
            <a:r>
              <a:rPr lang="en-US" sz="4000" dirty="0">
                <a:solidFill>
                  <a:srgbClr val="9B3596"/>
                </a:solidFill>
                <a:latin typeface="Times New Roman" pitchFamily="18" charset="0"/>
              </a:rPr>
              <a:t>c. </a:t>
            </a:r>
            <a:r>
              <a:rPr lang="vi-VN" sz="4000" dirty="0">
                <a:solidFill>
                  <a:srgbClr val="9B3596"/>
                </a:solidFill>
                <a:latin typeface="Times New Roman" pitchFamily="18" charset="0"/>
              </a:rPr>
              <a:t>Khách quan, công bằng, kịp thời, có lý, có tình; giữ bí mật thông tin đời tư của các bên,</a:t>
            </a:r>
            <a:endParaRPr lang="en-US" sz="4000" dirty="0">
              <a:solidFill>
                <a:srgbClr val="9B3596"/>
              </a:solidFill>
              <a:latin typeface="Times New Roman" pitchFamily="18" charset="0"/>
            </a:endParaRPr>
          </a:p>
        </p:txBody>
      </p:sp>
    </p:spTree>
    <p:extLst>
      <p:ext uri="{BB962C8B-B14F-4D97-AF65-F5344CB8AC3E}">
        <p14:creationId xmlns:p14="http://schemas.microsoft.com/office/powerpoint/2010/main" val="40596490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 calcmode="lin" valueType="num">
                                      <p:cBhvr>
                                        <p:cTn id="7" dur="1000" fill="hold"/>
                                        <p:tgtEl>
                                          <p:spTgt spid="1126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126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126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1126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1266">
                                            <p:txEl>
                                              <p:pRg st="1" end="1"/>
                                            </p:txEl>
                                          </p:spTgt>
                                        </p:tgtEl>
                                        <p:attrNameLst>
                                          <p:attrName>style.visibility</p:attrName>
                                        </p:attrNameLst>
                                      </p:cBhvr>
                                      <p:to>
                                        <p:strVal val="visible"/>
                                      </p:to>
                                    </p:set>
                                    <p:anim calcmode="lin" valueType="num">
                                      <p:cBhvr>
                                        <p:cTn id="15" dur="1000" fill="hold"/>
                                        <p:tgtEl>
                                          <p:spTgt spid="11266">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1266">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1266">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1126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1266">
                                            <p:txEl>
                                              <p:pRg st="2" end="2"/>
                                            </p:txEl>
                                          </p:spTgt>
                                        </p:tgtEl>
                                        <p:attrNameLst>
                                          <p:attrName>style.visibility</p:attrName>
                                        </p:attrNameLst>
                                      </p:cBhvr>
                                      <p:to>
                                        <p:strVal val="visible"/>
                                      </p:to>
                                    </p:set>
                                    <p:anim calcmode="lin" valueType="num">
                                      <p:cBhvr>
                                        <p:cTn id="23" dur="1000" fill="hold"/>
                                        <p:tgtEl>
                                          <p:spTgt spid="11266">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1266">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1266">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1126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1266">
                                            <p:txEl>
                                              <p:pRg st="3" end="3"/>
                                            </p:txEl>
                                          </p:spTgt>
                                        </p:tgtEl>
                                        <p:attrNameLst>
                                          <p:attrName>style.visibility</p:attrName>
                                        </p:attrNameLst>
                                      </p:cBhvr>
                                      <p:to>
                                        <p:strVal val="visible"/>
                                      </p:to>
                                    </p:set>
                                    <p:anim calcmode="lin" valueType="num">
                                      <p:cBhvr>
                                        <p:cTn id="31" dur="1000" fill="hold"/>
                                        <p:tgtEl>
                                          <p:spTgt spid="11266">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1266">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1266">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112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1"/>
          <p:cNvSpPr>
            <a:spLocks noGrp="1"/>
          </p:cNvSpPr>
          <p:nvPr>
            <p:ph idx="1"/>
          </p:nvPr>
        </p:nvSpPr>
        <p:spPr>
          <a:xfrm>
            <a:off x="609600" y="228601"/>
            <a:ext cx="11379200" cy="5897563"/>
          </a:xfrm>
          <a:ln>
            <a:solidFill>
              <a:srgbClr val="3333FF"/>
            </a:solidFill>
          </a:ln>
        </p:spPr>
        <p:txBody>
          <a:bodyPr>
            <a:normAutofit/>
          </a:bodyPr>
          <a:lstStyle/>
          <a:p>
            <a:pPr marL="0" indent="0" algn="just">
              <a:buNone/>
            </a:pPr>
            <a:r>
              <a:rPr lang="en-US" sz="4000" dirty="0">
                <a:solidFill>
                  <a:srgbClr val="00B0F0"/>
                </a:solidFill>
                <a:latin typeface="Times New Roman" pitchFamily="18" charset="0"/>
              </a:rPr>
              <a:t>d. </a:t>
            </a:r>
            <a:r>
              <a:rPr lang="vi-VN" sz="4000" dirty="0">
                <a:solidFill>
                  <a:srgbClr val="00B0F0"/>
                </a:solidFill>
                <a:latin typeface="Times New Roman" pitchFamily="18" charset="0"/>
              </a:rPr>
              <a:t>Tôn trọng ý chí, quyền và lợi ích hợp pháp của các bên, quyền và lợi ích hợp pháp của người khác; không xâm phạm lợi ích của Nhà nước, lợi ích công cộng</a:t>
            </a:r>
            <a:r>
              <a:rPr lang="en-US" sz="4000" dirty="0">
                <a:solidFill>
                  <a:srgbClr val="00B0F0"/>
                </a:solidFill>
                <a:latin typeface="Times New Roman" pitchFamily="18" charset="0"/>
              </a:rPr>
              <a:t>;</a:t>
            </a:r>
          </a:p>
          <a:p>
            <a:pPr marL="0" indent="0" algn="just">
              <a:buNone/>
            </a:pPr>
            <a:r>
              <a:rPr lang="en-US" sz="4000" dirty="0">
                <a:solidFill>
                  <a:srgbClr val="C00000"/>
                </a:solidFill>
                <a:latin typeface="Times New Roman" pitchFamily="18" charset="0"/>
              </a:rPr>
              <a:t>đ. </a:t>
            </a:r>
            <a:r>
              <a:rPr lang="vi-VN" sz="4000" dirty="0">
                <a:solidFill>
                  <a:srgbClr val="C00000"/>
                </a:solidFill>
                <a:latin typeface="Times New Roman" pitchFamily="18" charset="0"/>
              </a:rPr>
              <a:t>Bảo đảm bình đẳng giới trong tổ chức và hoạt động hòa giải ở cơ sở</a:t>
            </a:r>
            <a:r>
              <a:rPr lang="en-US" sz="4000" dirty="0">
                <a:solidFill>
                  <a:srgbClr val="C00000"/>
                </a:solidFill>
                <a:latin typeface="Times New Roman" pitchFamily="18" charset="0"/>
              </a:rPr>
              <a:t>;*</a:t>
            </a:r>
          </a:p>
          <a:p>
            <a:pPr marL="0" indent="0" algn="just">
              <a:buNone/>
            </a:pPr>
            <a:r>
              <a:rPr lang="en-US" sz="4000" dirty="0">
                <a:solidFill>
                  <a:srgbClr val="3333FF"/>
                </a:solidFill>
                <a:latin typeface="Times New Roman" pitchFamily="18" charset="0"/>
              </a:rPr>
              <a:t>e. </a:t>
            </a:r>
            <a:r>
              <a:rPr lang="vi-VN" sz="4000" dirty="0">
                <a:solidFill>
                  <a:srgbClr val="3333FF"/>
                </a:solidFill>
                <a:latin typeface="Times New Roman" pitchFamily="18" charset="0"/>
              </a:rPr>
              <a:t>Không lợi dụng hòa giải ở cơ sở để ngăn cản các bên liên quan bảo vệ quyền lợi của mình theo quy định của PL hoặc trốn tránh việc xử lý VPHC, xử lý về hình sự</a:t>
            </a:r>
            <a:endParaRPr lang="en-US" sz="4000" dirty="0">
              <a:solidFill>
                <a:srgbClr val="3333FF"/>
              </a:solidFill>
              <a:latin typeface="Times New Roman" pitchFamily="18" charset="0"/>
            </a:endParaRPr>
          </a:p>
        </p:txBody>
      </p:sp>
    </p:spTree>
    <p:extLst>
      <p:ext uri="{BB962C8B-B14F-4D97-AF65-F5344CB8AC3E}">
        <p14:creationId xmlns:p14="http://schemas.microsoft.com/office/powerpoint/2010/main" val="19607293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E6B8E4"/>
          </a:solidFill>
          <a:ln>
            <a:solidFill>
              <a:srgbClr val="00B0F0"/>
            </a:solidFill>
          </a:ln>
        </p:spPr>
        <p:txBody>
          <a:bodyPr/>
          <a:lstStyle/>
          <a:p>
            <a:pPr algn="ctr"/>
            <a:r>
              <a:rPr lang="en-US" b="1" dirty="0">
                <a:solidFill>
                  <a:srgbClr val="FF0000"/>
                </a:solidFill>
              </a:rPr>
              <a:t>Về kinh phí Tổ hòa giải, vụ việc hòa giải</a:t>
            </a:r>
          </a:p>
        </p:txBody>
      </p:sp>
      <p:sp>
        <p:nvSpPr>
          <p:cNvPr id="3" name="Content Placeholder 2"/>
          <p:cNvSpPr>
            <a:spLocks noGrp="1"/>
          </p:cNvSpPr>
          <p:nvPr>
            <p:ph idx="1"/>
          </p:nvPr>
        </p:nvSpPr>
        <p:spPr>
          <a:xfrm>
            <a:off x="846160" y="1825624"/>
            <a:ext cx="10507639" cy="5032375"/>
          </a:xfrm>
          <a:ln>
            <a:solidFill>
              <a:srgbClr val="C24EBC"/>
            </a:solidFill>
          </a:ln>
        </p:spPr>
        <p:txBody>
          <a:bodyPr>
            <a:noAutofit/>
          </a:bodyPr>
          <a:lstStyle/>
          <a:p>
            <a:pPr marL="0" indent="0">
              <a:buNone/>
            </a:pPr>
            <a:r>
              <a:rPr lang="en-US" sz="3600" dirty="0" smtClean="0">
                <a:solidFill>
                  <a:srgbClr val="3333FF"/>
                </a:solidFill>
                <a:latin typeface="Times New Roman" pitchFamily="18" charset="0"/>
                <a:cs typeface="Times New Roman" pitchFamily="18" charset="0"/>
              </a:rPr>
              <a:t>+ Theo </a:t>
            </a:r>
            <a:r>
              <a:rPr lang="en-US" sz="3600" dirty="0" err="1" smtClean="0">
                <a:solidFill>
                  <a:srgbClr val="3333FF"/>
                </a:solidFill>
                <a:latin typeface="Times New Roman" pitchFamily="18" charset="0"/>
                <a:cs typeface="Times New Roman" pitchFamily="18" charset="0"/>
              </a:rPr>
              <a:t>Nghị</a:t>
            </a:r>
            <a:r>
              <a:rPr lang="en-US" sz="3600" dirty="0" smtClean="0">
                <a:solidFill>
                  <a:srgbClr val="3333FF"/>
                </a:solidFill>
                <a:latin typeface="Times New Roman" pitchFamily="18" charset="0"/>
                <a:cs typeface="Times New Roman" pitchFamily="18" charset="0"/>
              </a:rPr>
              <a:t> </a:t>
            </a:r>
            <a:r>
              <a:rPr lang="en-US" sz="3600" dirty="0" err="1" smtClean="0">
                <a:solidFill>
                  <a:srgbClr val="3333FF"/>
                </a:solidFill>
                <a:latin typeface="Times New Roman" pitchFamily="18" charset="0"/>
                <a:cs typeface="Times New Roman" pitchFamily="18" charset="0"/>
              </a:rPr>
              <a:t>quyết</a:t>
            </a:r>
            <a:r>
              <a:rPr lang="en-US" sz="3600" dirty="0" smtClean="0">
                <a:solidFill>
                  <a:srgbClr val="3333FF"/>
                </a:solidFill>
                <a:latin typeface="Times New Roman" pitchFamily="18" charset="0"/>
                <a:cs typeface="Times New Roman" pitchFamily="18" charset="0"/>
              </a:rPr>
              <a:t> </a:t>
            </a:r>
            <a:r>
              <a:rPr lang="en-US" sz="3600" dirty="0" err="1" smtClean="0">
                <a:solidFill>
                  <a:srgbClr val="3333FF"/>
                </a:solidFill>
                <a:latin typeface="Times New Roman" pitchFamily="18" charset="0"/>
                <a:cs typeface="Times New Roman" pitchFamily="18" charset="0"/>
              </a:rPr>
              <a:t>số</a:t>
            </a:r>
            <a:r>
              <a:rPr lang="en-US" sz="3600" dirty="0" smtClean="0">
                <a:solidFill>
                  <a:srgbClr val="3333FF"/>
                </a:solidFill>
                <a:latin typeface="Times New Roman" pitchFamily="18" charset="0"/>
                <a:cs typeface="Times New Roman" pitchFamily="18" charset="0"/>
              </a:rPr>
              <a:t> 59/2026 </a:t>
            </a:r>
            <a:r>
              <a:rPr lang="en-US" sz="3600" dirty="0" err="1" smtClean="0">
                <a:solidFill>
                  <a:srgbClr val="3333FF"/>
                </a:solidFill>
                <a:latin typeface="Times New Roman" pitchFamily="18" charset="0"/>
                <a:cs typeface="Times New Roman" pitchFamily="18" charset="0"/>
              </a:rPr>
              <a:t>ngày</a:t>
            </a:r>
            <a:r>
              <a:rPr lang="en-US" sz="3600" dirty="0" smtClean="0">
                <a:solidFill>
                  <a:srgbClr val="3333FF"/>
                </a:solidFill>
                <a:latin typeface="Times New Roman" pitchFamily="18" charset="0"/>
                <a:cs typeface="Times New Roman" pitchFamily="18" charset="0"/>
              </a:rPr>
              <a:t> 29/6/2026 </a:t>
            </a:r>
            <a:r>
              <a:rPr lang="en-US" sz="3600" dirty="0" err="1" smtClean="0">
                <a:solidFill>
                  <a:srgbClr val="3333FF"/>
                </a:solidFill>
                <a:latin typeface="Times New Roman" pitchFamily="18" charset="0"/>
                <a:cs typeface="Times New Roman" pitchFamily="18" charset="0"/>
              </a:rPr>
              <a:t>của</a:t>
            </a:r>
            <a:r>
              <a:rPr lang="en-US" sz="3600" dirty="0" smtClean="0">
                <a:solidFill>
                  <a:srgbClr val="3333FF"/>
                </a:solidFill>
                <a:latin typeface="Times New Roman" pitchFamily="18" charset="0"/>
                <a:cs typeface="Times New Roman" pitchFamily="18" charset="0"/>
              </a:rPr>
              <a:t> HĐND</a:t>
            </a:r>
            <a:r>
              <a:rPr lang="en-US" sz="3600" smtClean="0">
                <a:solidFill>
                  <a:srgbClr val="3333FF"/>
                </a:solidFill>
                <a:latin typeface="Times New Roman" pitchFamily="18" charset="0"/>
                <a:cs typeface="Times New Roman" pitchFamily="18" charset="0"/>
              </a:rPr>
              <a:t>; </a:t>
            </a:r>
            <a:r>
              <a:rPr lang="en-US" sz="3600" smtClean="0">
                <a:solidFill>
                  <a:srgbClr val="3333FF"/>
                </a:solidFill>
                <a:latin typeface="Times New Roman" pitchFamily="18" charset="0"/>
                <a:cs typeface="Times New Roman" pitchFamily="18" charset="0"/>
              </a:rPr>
              <a:t>TỈNH Hà Tĩnh</a:t>
            </a:r>
            <a:endParaRPr lang="en-US" sz="3600" dirty="0">
              <a:solidFill>
                <a:srgbClr val="3333FF"/>
              </a:solidFill>
              <a:latin typeface="Times New Roman" pitchFamily="18" charset="0"/>
              <a:cs typeface="Times New Roman" pitchFamily="18" charset="0"/>
            </a:endParaRPr>
          </a:p>
          <a:p>
            <a:pPr marL="0" indent="0">
              <a:buNone/>
            </a:pPr>
            <a:r>
              <a:rPr lang="en-US" sz="3600" dirty="0">
                <a:solidFill>
                  <a:srgbClr val="3333FF"/>
                </a:solidFill>
                <a:latin typeface="Times New Roman" pitchFamily="18" charset="0"/>
                <a:cs typeface="Times New Roman" pitchFamily="18" charset="0"/>
              </a:rPr>
              <a:t>	a. </a:t>
            </a:r>
            <a:r>
              <a:rPr lang="en-US" sz="3600" dirty="0" smtClean="0">
                <a:solidFill>
                  <a:srgbClr val="3333FF"/>
                </a:solidFill>
                <a:latin typeface="Times New Roman" pitchFamily="18" charset="0"/>
                <a:cs typeface="Times New Roman" pitchFamily="18" charset="0"/>
              </a:rPr>
              <a:t>Chi </a:t>
            </a:r>
            <a:r>
              <a:rPr lang="en-US" sz="3600" dirty="0" err="1" smtClean="0">
                <a:solidFill>
                  <a:srgbClr val="3333FF"/>
                </a:solidFill>
                <a:latin typeface="Times New Roman" pitchFamily="18" charset="0"/>
                <a:cs typeface="Times New Roman" pitchFamily="18" charset="0"/>
              </a:rPr>
              <a:t>hỗ</a:t>
            </a:r>
            <a:r>
              <a:rPr lang="en-US" sz="3600" dirty="0" smtClean="0">
                <a:solidFill>
                  <a:srgbClr val="3333FF"/>
                </a:solidFill>
                <a:latin typeface="Times New Roman" pitchFamily="18" charset="0"/>
                <a:cs typeface="Times New Roman" pitchFamily="18" charset="0"/>
              </a:rPr>
              <a:t> </a:t>
            </a:r>
            <a:r>
              <a:rPr lang="en-US" sz="3600" dirty="0" err="1" smtClean="0">
                <a:solidFill>
                  <a:srgbClr val="3333FF"/>
                </a:solidFill>
                <a:latin typeface="Times New Roman" pitchFamily="18" charset="0"/>
                <a:cs typeface="Times New Roman" pitchFamily="18" charset="0"/>
              </a:rPr>
              <a:t>trợ</a:t>
            </a:r>
            <a:r>
              <a:rPr lang="en-US" sz="3600" dirty="0" smtClean="0">
                <a:solidFill>
                  <a:srgbClr val="3333FF"/>
                </a:solidFill>
                <a:latin typeface="Times New Roman" pitchFamily="18" charset="0"/>
                <a:cs typeface="Times New Roman" pitchFamily="18" charset="0"/>
              </a:rPr>
              <a:t> </a:t>
            </a:r>
            <a:r>
              <a:rPr lang="en-US" sz="3600" dirty="0" err="1" smtClean="0">
                <a:solidFill>
                  <a:srgbClr val="3333FF"/>
                </a:solidFill>
                <a:latin typeface="Times New Roman" pitchFamily="18" charset="0"/>
                <a:cs typeface="Times New Roman" pitchFamily="18" charset="0"/>
              </a:rPr>
              <a:t>tổ</a:t>
            </a:r>
            <a:r>
              <a:rPr lang="en-US" sz="3600" dirty="0" smtClean="0">
                <a:solidFill>
                  <a:srgbClr val="3333FF"/>
                </a:solidFill>
                <a:latin typeface="Times New Roman" pitchFamily="18" charset="0"/>
                <a:cs typeface="Times New Roman" pitchFamily="18" charset="0"/>
              </a:rPr>
              <a:t> </a:t>
            </a:r>
            <a:r>
              <a:rPr lang="en-US" sz="3600" dirty="0" err="1">
                <a:solidFill>
                  <a:srgbClr val="3333FF"/>
                </a:solidFill>
                <a:latin typeface="Times New Roman" pitchFamily="18" charset="0"/>
                <a:cs typeface="Times New Roman" pitchFamily="18" charset="0"/>
              </a:rPr>
              <a:t>hòa</a:t>
            </a:r>
            <a:r>
              <a:rPr lang="en-US" sz="3600" dirty="0">
                <a:solidFill>
                  <a:srgbClr val="3333FF"/>
                </a:solidFill>
                <a:latin typeface="Times New Roman" pitchFamily="18" charset="0"/>
                <a:cs typeface="Times New Roman" pitchFamily="18" charset="0"/>
              </a:rPr>
              <a:t> </a:t>
            </a:r>
            <a:r>
              <a:rPr lang="en-US" sz="3600" dirty="0" smtClean="0">
                <a:solidFill>
                  <a:srgbClr val="3333FF"/>
                </a:solidFill>
                <a:latin typeface="Times New Roman" pitchFamily="18" charset="0"/>
                <a:cs typeface="Times New Roman" pitchFamily="18" charset="0"/>
              </a:rPr>
              <a:t>giải:150.000đ/</a:t>
            </a:r>
            <a:r>
              <a:rPr lang="en-US" sz="3600" dirty="0" err="1" smtClean="0">
                <a:solidFill>
                  <a:srgbClr val="3333FF"/>
                </a:solidFill>
                <a:latin typeface="Times New Roman" pitchFamily="18" charset="0"/>
                <a:cs typeface="Times New Roman" pitchFamily="18" charset="0"/>
              </a:rPr>
              <a:t>tháng</a:t>
            </a:r>
            <a:r>
              <a:rPr lang="en-US" sz="3600" dirty="0" smtClean="0">
                <a:solidFill>
                  <a:srgbClr val="3333FF"/>
                </a:solidFill>
                <a:latin typeface="Times New Roman" pitchFamily="18" charset="0"/>
                <a:cs typeface="Times New Roman" pitchFamily="18" charset="0"/>
              </a:rPr>
              <a:t>(VPP)</a:t>
            </a:r>
            <a:endParaRPr lang="en-US" sz="3600" dirty="0">
              <a:solidFill>
                <a:srgbClr val="3333FF"/>
              </a:solidFill>
              <a:latin typeface="Times New Roman" pitchFamily="18" charset="0"/>
              <a:cs typeface="Times New Roman" pitchFamily="18" charset="0"/>
            </a:endParaRPr>
          </a:p>
          <a:p>
            <a:pPr marL="0" indent="0">
              <a:buNone/>
            </a:pPr>
            <a:r>
              <a:rPr lang="en-US" sz="3600" dirty="0">
                <a:solidFill>
                  <a:srgbClr val="3333FF"/>
                </a:solidFill>
                <a:latin typeface="Times New Roman" pitchFamily="18" charset="0"/>
                <a:cs typeface="Times New Roman" pitchFamily="18" charset="0"/>
              </a:rPr>
              <a:t>	b. Vụ việc hòa giải: </a:t>
            </a:r>
            <a:endParaRPr lang="en-US" sz="3600" dirty="0" smtClean="0">
              <a:solidFill>
                <a:srgbClr val="3333FF"/>
              </a:solidFill>
              <a:latin typeface="Times New Roman" pitchFamily="18" charset="0"/>
              <a:cs typeface="Times New Roman" pitchFamily="18" charset="0"/>
            </a:endParaRPr>
          </a:p>
          <a:p>
            <a:pPr marL="0" indent="0">
              <a:buNone/>
            </a:pPr>
            <a:r>
              <a:rPr lang="en-US" sz="3600" dirty="0">
                <a:solidFill>
                  <a:srgbClr val="3333FF"/>
                </a:solidFill>
                <a:latin typeface="Times New Roman" pitchFamily="18" charset="0"/>
                <a:cs typeface="Times New Roman" pitchFamily="18" charset="0"/>
              </a:rPr>
              <a:t>	</a:t>
            </a:r>
            <a:r>
              <a:rPr lang="en-US" sz="3600" dirty="0" smtClean="0">
                <a:solidFill>
                  <a:srgbClr val="3333FF"/>
                </a:solidFill>
                <a:latin typeface="Times New Roman" pitchFamily="18" charset="0"/>
                <a:cs typeface="Times New Roman" pitchFamily="18" charset="0"/>
              </a:rPr>
              <a:t>- </a:t>
            </a:r>
            <a:r>
              <a:rPr lang="en-US" sz="3600" dirty="0" err="1">
                <a:solidFill>
                  <a:srgbClr val="3333FF"/>
                </a:solidFill>
                <a:latin typeface="Times New Roman" pitchFamily="18" charset="0"/>
                <a:cs typeface="Times New Roman" pitchFamily="18" charset="0"/>
              </a:rPr>
              <a:t>H</a:t>
            </a:r>
            <a:r>
              <a:rPr lang="en-US" sz="3600" dirty="0" err="1" smtClean="0">
                <a:solidFill>
                  <a:srgbClr val="3333FF"/>
                </a:solidFill>
                <a:latin typeface="Times New Roman" pitchFamily="18" charset="0"/>
                <a:cs typeface="Times New Roman" pitchFamily="18" charset="0"/>
              </a:rPr>
              <a:t>òa</a:t>
            </a:r>
            <a:r>
              <a:rPr lang="en-US" sz="3600" dirty="0" smtClean="0">
                <a:solidFill>
                  <a:srgbClr val="3333FF"/>
                </a:solidFill>
                <a:latin typeface="Times New Roman" pitchFamily="18" charset="0"/>
                <a:cs typeface="Times New Roman" pitchFamily="18" charset="0"/>
              </a:rPr>
              <a:t> </a:t>
            </a:r>
            <a:r>
              <a:rPr lang="en-US" sz="3600" dirty="0" err="1" smtClean="0">
                <a:solidFill>
                  <a:srgbClr val="3333FF"/>
                </a:solidFill>
                <a:latin typeface="Times New Roman" pitchFamily="18" charset="0"/>
                <a:cs typeface="Times New Roman" pitchFamily="18" charset="0"/>
              </a:rPr>
              <a:t>giải</a:t>
            </a:r>
            <a:r>
              <a:rPr lang="en-US" sz="3600" dirty="0" smtClean="0">
                <a:solidFill>
                  <a:srgbClr val="3333FF"/>
                </a:solidFill>
                <a:latin typeface="Times New Roman" pitchFamily="18" charset="0"/>
                <a:cs typeface="Times New Roman" pitchFamily="18" charset="0"/>
              </a:rPr>
              <a:t> </a:t>
            </a:r>
            <a:r>
              <a:rPr lang="en-US" sz="3600" dirty="0" err="1" smtClean="0">
                <a:solidFill>
                  <a:srgbClr val="3333FF"/>
                </a:solidFill>
                <a:latin typeface="Times New Roman" pitchFamily="18" charset="0"/>
                <a:cs typeface="Times New Roman" pitchFamily="18" charset="0"/>
              </a:rPr>
              <a:t>ko</a:t>
            </a:r>
            <a:r>
              <a:rPr lang="en-US" sz="3600" dirty="0" smtClean="0">
                <a:solidFill>
                  <a:srgbClr val="3333FF"/>
                </a:solidFill>
                <a:latin typeface="Times New Roman" pitchFamily="18" charset="0"/>
                <a:cs typeface="Times New Roman" pitchFamily="18" charset="0"/>
              </a:rPr>
              <a:t> </a:t>
            </a:r>
            <a:r>
              <a:rPr lang="en-US" sz="3600" dirty="0" err="1" smtClean="0">
                <a:solidFill>
                  <a:srgbClr val="3333FF"/>
                </a:solidFill>
                <a:latin typeface="Times New Roman" pitchFamily="18" charset="0"/>
                <a:cs typeface="Times New Roman" pitchFamily="18" charset="0"/>
              </a:rPr>
              <a:t>thành</a:t>
            </a:r>
            <a:r>
              <a:rPr lang="en-US" sz="3600" dirty="0">
                <a:solidFill>
                  <a:srgbClr val="3333FF"/>
                </a:solidFill>
                <a:latin typeface="Times New Roman" pitchFamily="18" charset="0"/>
                <a:cs typeface="Times New Roman" pitchFamily="18" charset="0"/>
              </a:rPr>
              <a:t>: 300.000đ/vụ việc</a:t>
            </a:r>
          </a:p>
          <a:p>
            <a:pPr marL="0" indent="0">
              <a:buNone/>
            </a:pPr>
            <a:r>
              <a:rPr lang="en-US" sz="3600" dirty="0">
                <a:solidFill>
                  <a:srgbClr val="3333FF"/>
                </a:solidFill>
                <a:latin typeface="Times New Roman" pitchFamily="18" charset="0"/>
                <a:cs typeface="Times New Roman" pitchFamily="18" charset="0"/>
              </a:rPr>
              <a:t>	- Hòa giải thành: 400.000đ/vụ việc</a:t>
            </a:r>
          </a:p>
          <a:p>
            <a:pPr algn="just"/>
            <a:r>
              <a:rPr lang="en-US" sz="3600" dirty="0">
                <a:solidFill>
                  <a:srgbClr val="3333FF"/>
                </a:solidFill>
                <a:latin typeface="Times New Roman" pitchFamily="18" charset="0"/>
                <a:cs typeface="Times New Roman" pitchFamily="18" charset="0"/>
              </a:rPr>
              <a:t>Ngoài ra, còn </a:t>
            </a:r>
            <a:r>
              <a:rPr lang="vi-VN" sz="3600" i="1" dirty="0">
                <a:solidFill>
                  <a:srgbClr val="3333FF"/>
                </a:solidFill>
                <a:latin typeface="Times New Roman" pitchFamily="18" charset="0"/>
                <a:cs typeface="Times New Roman" pitchFamily="18" charset="0"/>
              </a:rPr>
              <a:t>hỗ trợ hòa giải viên khi gặp tai nạn hoặc rủi ro ảnh hưởng đến sức khỏe, tính mạng trong khi thực hiện hòa giải</a:t>
            </a:r>
            <a:r>
              <a:rPr lang="en-US" sz="3600" i="1" dirty="0" smtClean="0">
                <a:solidFill>
                  <a:srgbClr val="3333FF"/>
                </a:solidFill>
                <a:latin typeface="Times New Roman" pitchFamily="18" charset="0"/>
                <a:cs typeface="Times New Roman" pitchFamily="18" charset="0"/>
              </a:rPr>
              <a:t>.</a:t>
            </a:r>
          </a:p>
          <a:p>
            <a:pPr algn="just"/>
            <a:endParaRPr lang="en-US" sz="3600" i="1" dirty="0">
              <a:solidFill>
                <a:srgbClr val="3333FF"/>
              </a:solidFill>
              <a:latin typeface="Times New Roman" pitchFamily="18" charset="0"/>
              <a:cs typeface="Times New Roman" pitchFamily="18" charset="0"/>
            </a:endParaRPr>
          </a:p>
          <a:p>
            <a:pPr algn="just"/>
            <a:endParaRPr lang="en-US" sz="3600" dirty="0">
              <a:solidFill>
                <a:srgbClr val="3333FF"/>
              </a:solidFill>
              <a:latin typeface="Times New Roman" pitchFamily="18" charset="0"/>
              <a:cs typeface="Times New Roman" pitchFamily="18" charset="0"/>
            </a:endParaRPr>
          </a:p>
        </p:txBody>
      </p:sp>
    </p:spTree>
    <p:extLst>
      <p:ext uri="{BB962C8B-B14F-4D97-AF65-F5344CB8AC3E}">
        <p14:creationId xmlns:p14="http://schemas.microsoft.com/office/powerpoint/2010/main" val="3586676321"/>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D993D6"/>
          </a:solidFill>
          <a:ln>
            <a:solidFill>
              <a:srgbClr val="E40CDA"/>
            </a:solidFill>
          </a:ln>
        </p:spPr>
        <p:txBody>
          <a:bodyPr>
            <a:noAutofit/>
          </a:bodyPr>
          <a:lstStyle/>
          <a:p>
            <a:pPr algn="ctr"/>
            <a:r>
              <a:rPr lang="en-US" sz="8800" dirty="0" smtClean="0">
                <a:solidFill>
                  <a:srgbClr val="FF0000"/>
                </a:solidFill>
                <a:latin typeface="Times New Roman" pitchFamily="18" charset="0"/>
                <a:cs typeface="Times New Roman" pitchFamily="18" charset="0"/>
              </a:rPr>
              <a:t>:</a:t>
            </a:r>
            <a:endParaRPr lang="en-US" sz="8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
            <a:ext cx="12192000" cy="6966857"/>
          </a:xfrm>
          <a:ln>
            <a:solidFill>
              <a:srgbClr val="9B3596"/>
            </a:solidFill>
          </a:ln>
        </p:spPr>
        <p:style>
          <a:lnRef idx="1">
            <a:schemeClr val="accent4"/>
          </a:lnRef>
          <a:fillRef idx="2">
            <a:schemeClr val="accent4"/>
          </a:fillRef>
          <a:effectRef idx="1">
            <a:schemeClr val="accent4"/>
          </a:effectRef>
          <a:fontRef idx="minor">
            <a:schemeClr val="dk1"/>
          </a:fontRef>
        </p:style>
        <p:txBody>
          <a:bodyPr>
            <a:normAutofit fontScale="70000" lnSpcReduction="20000"/>
          </a:bodyPr>
          <a:lstStyle/>
          <a:p>
            <a:endParaRPr lang="en-US" b="1" i="1" u="sng" dirty="0" smtClean="0"/>
          </a:p>
          <a:p>
            <a:pPr marL="0" indent="0">
              <a:buNone/>
            </a:pPr>
            <a:r>
              <a:rPr lang="vi-VN" sz="2000" b="1" dirty="0">
                <a:solidFill>
                  <a:srgbClr val="081C36"/>
                </a:solidFill>
                <a:latin typeface="SegoeuiPc"/>
              </a:rPr>
              <a:t>TỔ HÒA GIẢI.........  </a:t>
            </a:r>
            <a:r>
              <a:rPr lang="vi-VN" sz="2000" dirty="0">
                <a:solidFill>
                  <a:srgbClr val="081C36"/>
                </a:solidFill>
                <a:latin typeface="SegoeuiPc"/>
              </a:rPr>
              <a:t>                                                   </a:t>
            </a:r>
            <a:r>
              <a:rPr lang="en-US" sz="2000" dirty="0" smtClean="0">
                <a:solidFill>
                  <a:srgbClr val="081C36"/>
                </a:solidFill>
                <a:latin typeface="SegoeuiPc"/>
              </a:rPr>
              <a:t>    </a:t>
            </a:r>
            <a:r>
              <a:rPr lang="vi-VN" sz="2000" dirty="0" smtClean="0">
                <a:solidFill>
                  <a:srgbClr val="081C36"/>
                </a:solidFill>
                <a:latin typeface="SegoeuiPc"/>
              </a:rPr>
              <a:t>  </a:t>
            </a:r>
            <a:r>
              <a:rPr lang="vi-VN" sz="2000" b="1" dirty="0">
                <a:solidFill>
                  <a:srgbClr val="081C36"/>
                </a:solidFill>
                <a:latin typeface="SegoeuiPc"/>
              </a:rPr>
              <a:t>CỘNG HÒA XÃ HỘI CHỦ NGHĨA VIỆT NAM</a:t>
            </a:r>
          </a:p>
          <a:p>
            <a:pPr marL="0" indent="0">
              <a:buNone/>
            </a:pPr>
            <a:r>
              <a:rPr lang="vi-VN" sz="2000" dirty="0">
                <a:solidFill>
                  <a:srgbClr val="081C36"/>
                </a:solidFill>
                <a:latin typeface="SegoeuiPc"/>
              </a:rPr>
              <a:t>                                                                                              </a:t>
            </a:r>
            <a:r>
              <a:rPr lang="en-US" sz="2000" dirty="0" smtClean="0">
                <a:solidFill>
                  <a:srgbClr val="081C36"/>
                </a:solidFill>
                <a:latin typeface="SegoeuiPc"/>
              </a:rPr>
              <a:t>      </a:t>
            </a:r>
            <a:r>
              <a:rPr lang="vi-VN" sz="2000" dirty="0" smtClean="0">
                <a:solidFill>
                  <a:srgbClr val="081C36"/>
                </a:solidFill>
                <a:latin typeface="SegoeuiPc"/>
              </a:rPr>
              <a:t>   </a:t>
            </a:r>
            <a:r>
              <a:rPr lang="vi-VN" sz="2000" b="1" u="sng" dirty="0">
                <a:solidFill>
                  <a:srgbClr val="081C36"/>
                </a:solidFill>
                <a:latin typeface="SegoeuiPc"/>
              </a:rPr>
              <a:t>Độc lập – Tự do – Hạnh phúc </a:t>
            </a:r>
            <a:endParaRPr lang="en-US" sz="2000" b="1" u="sng" dirty="0" smtClean="0">
              <a:solidFill>
                <a:srgbClr val="081C36"/>
              </a:solidFill>
              <a:latin typeface="SegoeuiPc"/>
            </a:endParaRPr>
          </a:p>
          <a:p>
            <a:pPr marL="0" indent="0" algn="ctr">
              <a:buNone/>
            </a:pPr>
            <a:r>
              <a:rPr lang="en-US" sz="2000" b="1" dirty="0" smtClean="0">
                <a:solidFill>
                  <a:srgbClr val="081C36"/>
                </a:solidFill>
                <a:latin typeface="SegoeuiPc"/>
              </a:rPr>
              <a:t>             </a:t>
            </a:r>
            <a:r>
              <a:rPr lang="vi-VN" sz="2000" b="1" dirty="0" smtClean="0">
                <a:solidFill>
                  <a:srgbClr val="081C36"/>
                </a:solidFill>
                <a:latin typeface="SegoeuiPc"/>
              </a:rPr>
              <a:t>BIÊN </a:t>
            </a:r>
            <a:r>
              <a:rPr lang="vi-VN" sz="2000" b="1" dirty="0">
                <a:solidFill>
                  <a:srgbClr val="081C36"/>
                </a:solidFill>
                <a:latin typeface="SegoeuiPc"/>
              </a:rPr>
              <a:t>BẢN HÒA GIẢI Ở CƠ SỞ</a:t>
            </a:r>
          </a:p>
          <a:p>
            <a:pPr marL="0" indent="0" algn="ctr">
              <a:buNone/>
            </a:pPr>
            <a:r>
              <a:rPr lang="en-US" sz="2000" b="1" dirty="0" smtClean="0">
                <a:solidFill>
                  <a:srgbClr val="081C36"/>
                </a:solidFill>
                <a:latin typeface="SegoeuiPc"/>
              </a:rPr>
              <a:t>               </a:t>
            </a:r>
            <a:r>
              <a:rPr lang="vi-VN" sz="2000" b="1" dirty="0" smtClean="0">
                <a:solidFill>
                  <a:srgbClr val="081C36"/>
                </a:solidFill>
                <a:latin typeface="SegoeuiPc"/>
              </a:rPr>
              <a:t> </a:t>
            </a:r>
            <a:r>
              <a:rPr lang="vi-VN" sz="2000" b="1" dirty="0">
                <a:solidFill>
                  <a:srgbClr val="081C36"/>
                </a:solidFill>
                <a:latin typeface="SegoeuiPc"/>
              </a:rPr>
              <a:t>(thành hoặc không thành) </a:t>
            </a:r>
          </a:p>
          <a:p>
            <a:pPr marL="0" indent="0">
              <a:buNone/>
            </a:pPr>
            <a:r>
              <a:rPr lang="vi-VN" sz="2000" dirty="0">
                <a:solidFill>
                  <a:srgbClr val="081C36"/>
                </a:solidFill>
                <a:latin typeface="SegoeuiPc"/>
              </a:rPr>
              <a:t>Căn cứ quy định tại khoản*..... Điều 16 Luật hòa giải ở cơ sở, </a:t>
            </a:r>
          </a:p>
          <a:p>
            <a:pPr marL="0" indent="0">
              <a:buNone/>
            </a:pPr>
            <a:r>
              <a:rPr lang="vi-VN" sz="2000" dirty="0">
                <a:solidFill>
                  <a:srgbClr val="081C36"/>
                </a:solidFill>
                <a:latin typeface="SegoeuiPc"/>
              </a:rPr>
              <a:t>Hôm nay, hồi....giờ….ngày……tháng…..năm..., tại địa điểm……………, tổ hòa giải.......... tiến hành hòa giải. </a:t>
            </a:r>
          </a:p>
          <a:p>
            <a:pPr marL="0" indent="0">
              <a:buNone/>
            </a:pPr>
            <a:r>
              <a:rPr lang="en-US" sz="2000" dirty="0" smtClean="0">
                <a:solidFill>
                  <a:srgbClr val="081C36"/>
                </a:solidFill>
                <a:latin typeface="SegoeuiPc"/>
              </a:rPr>
              <a:t>1. </a:t>
            </a:r>
            <a:r>
              <a:rPr lang="vi-VN" sz="2000" dirty="0" smtClean="0">
                <a:solidFill>
                  <a:srgbClr val="081C36"/>
                </a:solidFill>
                <a:latin typeface="SegoeuiPc"/>
              </a:rPr>
              <a:t>Thành </a:t>
            </a:r>
            <a:r>
              <a:rPr lang="vi-VN" sz="2000" dirty="0">
                <a:solidFill>
                  <a:srgbClr val="081C36"/>
                </a:solidFill>
                <a:latin typeface="SegoeuiPc"/>
              </a:rPr>
              <a:t>phần hòa giải:</a:t>
            </a:r>
          </a:p>
          <a:p>
            <a:pPr marL="0" indent="0">
              <a:buNone/>
            </a:pPr>
            <a:r>
              <a:rPr lang="vi-VN" sz="2000" dirty="0">
                <a:solidFill>
                  <a:srgbClr val="081C36"/>
                </a:solidFill>
                <a:latin typeface="SegoeuiPc"/>
              </a:rPr>
              <a:t> - Ông (bà): ………………….............. chức vụ</a:t>
            </a:r>
            <a:r>
              <a:rPr lang="vi-VN" sz="2000" dirty="0" smtClean="0">
                <a:solidFill>
                  <a:srgbClr val="081C36"/>
                </a:solidFill>
                <a:latin typeface="SegoeuiPc"/>
              </a:rPr>
              <a:t>:............................................ </a:t>
            </a:r>
            <a:endParaRPr lang="vi-VN" sz="2000" dirty="0">
              <a:solidFill>
                <a:srgbClr val="081C36"/>
              </a:solidFill>
              <a:latin typeface="SegoeuiPc"/>
            </a:endParaRPr>
          </a:p>
          <a:p>
            <a:pPr>
              <a:buFontTx/>
              <a:buChar char="-"/>
            </a:pPr>
            <a:r>
              <a:rPr lang="vi-VN" sz="2000" dirty="0">
                <a:solidFill>
                  <a:srgbClr val="081C36"/>
                </a:solidFill>
                <a:latin typeface="SegoeuiPc"/>
              </a:rPr>
              <a:t>Ông (bà):………………… ...............chức vụ:..........…......... ……..……… </a:t>
            </a:r>
          </a:p>
          <a:p>
            <a:pPr marL="0" indent="0">
              <a:buNone/>
            </a:pPr>
            <a:r>
              <a:rPr lang="vi-VN" sz="2000" dirty="0">
                <a:solidFill>
                  <a:srgbClr val="081C36"/>
                </a:solidFill>
                <a:latin typeface="SegoeuiPc"/>
              </a:rPr>
              <a:t>2. Các Bên tham gia hòa giải, gồm: </a:t>
            </a:r>
          </a:p>
          <a:p>
            <a:pPr marL="0" indent="0">
              <a:buNone/>
            </a:pPr>
            <a:r>
              <a:rPr lang="vi-VN" sz="2000" dirty="0">
                <a:solidFill>
                  <a:srgbClr val="081C36"/>
                </a:solidFill>
                <a:latin typeface="SegoeuiPc"/>
              </a:rPr>
              <a:t>  * Bên A</a:t>
            </a:r>
            <a:r>
              <a:rPr lang="vi-VN" sz="2000" dirty="0" smtClean="0">
                <a:solidFill>
                  <a:srgbClr val="081C36"/>
                </a:solidFill>
                <a:latin typeface="SegoeuiPc"/>
              </a:rPr>
              <a:t>: </a:t>
            </a:r>
            <a:r>
              <a:rPr lang="vi-VN" sz="2000" dirty="0">
                <a:solidFill>
                  <a:srgbClr val="081C36"/>
                </a:solidFill>
                <a:latin typeface="SegoeuiPc"/>
              </a:rPr>
              <a:t>- Họ và tên:.........................................................., sinh năm:..................... - Địa chỉ nơi ở hiện tại</a:t>
            </a:r>
            <a:r>
              <a:rPr lang="vi-VN" sz="2000" dirty="0" smtClean="0">
                <a:solidFill>
                  <a:srgbClr val="081C36"/>
                </a:solidFill>
                <a:latin typeface="SegoeuiPc"/>
              </a:rPr>
              <a:t>:.....................................................</a:t>
            </a:r>
            <a:endParaRPr lang="vi-VN" sz="2000" dirty="0">
              <a:solidFill>
                <a:srgbClr val="081C36"/>
              </a:solidFill>
              <a:latin typeface="SegoeuiPc"/>
            </a:endParaRPr>
          </a:p>
          <a:p>
            <a:pPr marL="0" indent="0">
              <a:buNone/>
            </a:pPr>
            <a:r>
              <a:rPr lang="vi-VN" sz="2000" dirty="0">
                <a:solidFill>
                  <a:srgbClr val="081C36"/>
                </a:solidFill>
                <a:latin typeface="SegoeuiPc"/>
              </a:rPr>
              <a:t> * Bên B: - Họ và tên:.................................................., sinh năm:....................... - Địa chỉ nơi ở hiện tại:.............................................................</a:t>
            </a:r>
          </a:p>
          <a:p>
            <a:pPr marL="0" indent="0">
              <a:buNone/>
            </a:pPr>
            <a:r>
              <a:rPr lang="vi-VN" sz="2000" dirty="0">
                <a:solidFill>
                  <a:srgbClr val="081C36"/>
                </a:solidFill>
                <a:latin typeface="SegoeuiPc"/>
              </a:rPr>
              <a:t> * Người có liên quan đến vụ, việc hòa giải (nếu có): </a:t>
            </a:r>
            <a:endParaRPr lang="en-US" sz="2000" dirty="0" smtClean="0">
              <a:solidFill>
                <a:srgbClr val="081C36"/>
              </a:solidFill>
              <a:latin typeface="SegoeuiPc"/>
            </a:endParaRPr>
          </a:p>
          <a:p>
            <a:pPr marL="0" indent="0">
              <a:buNone/>
            </a:pPr>
            <a:r>
              <a:rPr lang="vi-VN" sz="2000" dirty="0" smtClean="0">
                <a:solidFill>
                  <a:srgbClr val="081C36"/>
                </a:solidFill>
                <a:latin typeface="SegoeuiPc"/>
              </a:rPr>
              <a:t>- </a:t>
            </a:r>
            <a:r>
              <a:rPr lang="vi-VN" sz="2000" dirty="0">
                <a:solidFill>
                  <a:srgbClr val="081C36"/>
                </a:solidFill>
                <a:latin typeface="SegoeuiPc"/>
              </a:rPr>
              <a:t>Họ và tên:........................................., sinh năm:....................... - Địa chỉ nơi ở hiện tại:...........................</a:t>
            </a:r>
          </a:p>
          <a:p>
            <a:pPr marL="0" indent="0">
              <a:lnSpc>
                <a:spcPct val="120000"/>
              </a:lnSpc>
              <a:buNone/>
            </a:pPr>
            <a:r>
              <a:rPr lang="vi-VN" sz="2000" dirty="0">
                <a:solidFill>
                  <a:srgbClr val="081C36"/>
                </a:solidFill>
                <a:latin typeface="SegoeuiPc"/>
              </a:rPr>
              <a:t>3. Nội dung hòa giải: (ghi tóm tắt nội dung mâu thuẫn, tranh chấp, vi phạm pháp luật được hòa giải; nguyên nhân của mâu thuẫn, tranh chấp, vi phạm pháp luật; ý kiến của các bên, người có liên quan đến vụ, việc hòa giải và ý kiến của tổ hòa giải):....</a:t>
            </a:r>
          </a:p>
          <a:p>
            <a:pPr marL="0" indent="0">
              <a:lnSpc>
                <a:spcPct val="120000"/>
              </a:lnSpc>
              <a:buNone/>
            </a:pPr>
            <a:r>
              <a:rPr lang="vi-VN" sz="2000" dirty="0">
                <a:solidFill>
                  <a:srgbClr val="081C36"/>
                </a:solidFill>
                <a:latin typeface="SegoeuiPc"/>
              </a:rPr>
              <a:t> 4. Kết quả hòa giải (ghi tóm tắt nội dung thỏa thuận trong trường hợp hòa giải thành; yêu cầu của các bên và lý do hòa giải không thành). Biên bản đã được đọc lại cho những người có tên nêu trên nghe và ký xác nhận; Biên bản được lập thành … giao cho các bên mâu thuẫn, tranh chấp và lưu tại tổ hòa giải…....... </a:t>
            </a:r>
            <a:r>
              <a:rPr lang="vi-VN" sz="2000" dirty="0" smtClean="0">
                <a:solidFill>
                  <a:srgbClr val="081C36"/>
                </a:solidFill>
                <a:latin typeface="SegoeuiPc"/>
              </a:rPr>
              <a:t>một bản.</a:t>
            </a:r>
          </a:p>
          <a:p>
            <a:pPr marL="0" indent="0" algn="ctr">
              <a:buNone/>
            </a:pPr>
            <a:r>
              <a:rPr lang="vi-VN" sz="2000" b="1" dirty="0" smtClean="0">
                <a:solidFill>
                  <a:srgbClr val="081C36"/>
                </a:solidFill>
                <a:latin typeface="SegoeuiPc"/>
              </a:rPr>
              <a:t>    BÊN A                                                         BÊN B                        </a:t>
            </a:r>
            <a:r>
              <a:rPr lang="en-US" sz="2000" b="1" dirty="0" smtClean="0">
                <a:solidFill>
                  <a:srgbClr val="081C36"/>
                </a:solidFill>
                <a:latin typeface="SegoeuiPc"/>
              </a:rPr>
              <a:t>  </a:t>
            </a:r>
            <a:r>
              <a:rPr lang="vi-VN" sz="2000" b="1" dirty="0" smtClean="0">
                <a:solidFill>
                  <a:srgbClr val="081C36"/>
                </a:solidFill>
                <a:latin typeface="SegoeuiPc"/>
              </a:rPr>
              <a:t>NGƯỜI CÓ LIÊN QUAN (nếu có) </a:t>
            </a:r>
            <a:r>
              <a:rPr lang="en-US" sz="2000" b="1" dirty="0" smtClean="0">
                <a:solidFill>
                  <a:srgbClr val="081C36"/>
                </a:solidFill>
                <a:latin typeface="SegoeuiPc"/>
              </a:rPr>
              <a:t>     </a:t>
            </a:r>
            <a:r>
              <a:rPr lang="vi-VN" sz="2000" b="1" dirty="0" smtClean="0">
                <a:solidFill>
                  <a:srgbClr val="081C36"/>
                </a:solidFill>
                <a:latin typeface="SegoeuiPc"/>
              </a:rPr>
              <a:t>ĐẠI DIỆN TỔ HÒA</a:t>
            </a:r>
            <a:r>
              <a:rPr lang="en-US" sz="2000" b="1" dirty="0" smtClean="0">
                <a:solidFill>
                  <a:srgbClr val="081C36"/>
                </a:solidFill>
                <a:latin typeface="SegoeuiPc"/>
              </a:rPr>
              <a:t> GIẢ</a:t>
            </a:r>
          </a:p>
          <a:p>
            <a:pPr marL="0" indent="0" algn="ctr">
              <a:buNone/>
            </a:pPr>
            <a:r>
              <a:rPr lang="vi-VN" sz="2000" b="1" dirty="0" smtClean="0">
                <a:solidFill>
                  <a:srgbClr val="081C36"/>
                </a:solidFill>
                <a:latin typeface="SegoeuiPc"/>
              </a:rPr>
              <a:t> </a:t>
            </a:r>
            <a:r>
              <a:rPr lang="en-US" sz="2000" b="1" dirty="0" smtClean="0">
                <a:solidFill>
                  <a:srgbClr val="081C36"/>
                </a:solidFill>
                <a:latin typeface="SegoeuiPc"/>
              </a:rPr>
              <a:t>(</a:t>
            </a:r>
            <a:r>
              <a:rPr lang="en-US" sz="2000" b="1" dirty="0" err="1" smtClean="0">
                <a:solidFill>
                  <a:srgbClr val="081C36"/>
                </a:solidFill>
                <a:latin typeface="SegoeuiPc"/>
              </a:rPr>
              <a:t>Ký</a:t>
            </a:r>
            <a:r>
              <a:rPr lang="en-US" sz="2000" b="1" dirty="0" smtClean="0">
                <a:solidFill>
                  <a:srgbClr val="081C36"/>
                </a:solidFill>
                <a:latin typeface="SegoeuiPc"/>
              </a:rPr>
              <a:t> , </a:t>
            </a:r>
            <a:r>
              <a:rPr lang="en-US" sz="2000" b="1" dirty="0" err="1" smtClean="0">
                <a:solidFill>
                  <a:srgbClr val="081C36"/>
                </a:solidFill>
                <a:latin typeface="SegoeuiPc"/>
              </a:rPr>
              <a:t>ghi</a:t>
            </a:r>
            <a:r>
              <a:rPr lang="en-US" sz="2000" b="1" dirty="0" smtClean="0">
                <a:solidFill>
                  <a:srgbClr val="081C36"/>
                </a:solidFill>
                <a:latin typeface="SegoeuiPc"/>
              </a:rPr>
              <a:t> </a:t>
            </a:r>
            <a:r>
              <a:rPr lang="en-US" sz="2000" b="1" dirty="0" err="1" smtClean="0">
                <a:solidFill>
                  <a:srgbClr val="081C36"/>
                </a:solidFill>
                <a:latin typeface="SegoeuiPc"/>
              </a:rPr>
              <a:t>rõ</a:t>
            </a:r>
            <a:r>
              <a:rPr lang="en-US" sz="2000" b="1" dirty="0" smtClean="0">
                <a:solidFill>
                  <a:srgbClr val="081C36"/>
                </a:solidFill>
                <a:latin typeface="SegoeuiPc"/>
              </a:rPr>
              <a:t> </a:t>
            </a:r>
            <a:r>
              <a:rPr lang="en-US" sz="2000" b="1" dirty="0" err="1" smtClean="0">
                <a:solidFill>
                  <a:srgbClr val="081C36"/>
                </a:solidFill>
                <a:latin typeface="SegoeuiPc"/>
              </a:rPr>
              <a:t>họ</a:t>
            </a:r>
            <a:r>
              <a:rPr lang="en-US" sz="2000" b="1" dirty="0" smtClean="0">
                <a:solidFill>
                  <a:srgbClr val="081C36"/>
                </a:solidFill>
                <a:latin typeface="SegoeuiPc"/>
              </a:rPr>
              <a:t> </a:t>
            </a:r>
            <a:r>
              <a:rPr lang="en-US" sz="2000" b="1" dirty="0" err="1" smtClean="0">
                <a:solidFill>
                  <a:srgbClr val="081C36"/>
                </a:solidFill>
                <a:latin typeface="SegoeuiPc"/>
              </a:rPr>
              <a:t>tên</a:t>
            </a:r>
            <a:r>
              <a:rPr lang="vi-VN" sz="2000" b="1" dirty="0" smtClean="0">
                <a:solidFill>
                  <a:srgbClr val="081C36"/>
                </a:solidFill>
                <a:latin typeface="SegoeuiPc"/>
              </a:rPr>
              <a:t>                  </a:t>
            </a:r>
            <a:r>
              <a:rPr lang="en-US" sz="2000" b="1" dirty="0" smtClean="0">
                <a:solidFill>
                  <a:srgbClr val="081C36"/>
                </a:solidFill>
                <a:latin typeface="SegoeuiPc"/>
              </a:rPr>
              <a:t>         (</a:t>
            </a:r>
            <a:r>
              <a:rPr lang="en-US" sz="2000" b="1" dirty="0" err="1" smtClean="0">
                <a:solidFill>
                  <a:srgbClr val="081C36"/>
                </a:solidFill>
                <a:latin typeface="SegoeuiPc"/>
              </a:rPr>
              <a:t>Ký</a:t>
            </a:r>
            <a:r>
              <a:rPr lang="en-US" sz="2000" b="1" dirty="0" smtClean="0">
                <a:solidFill>
                  <a:srgbClr val="081C36"/>
                </a:solidFill>
                <a:latin typeface="SegoeuiPc"/>
              </a:rPr>
              <a:t>, </a:t>
            </a:r>
            <a:r>
              <a:rPr lang="en-US" sz="2000" b="1" dirty="0" err="1" smtClean="0">
                <a:solidFill>
                  <a:srgbClr val="081C36"/>
                </a:solidFill>
                <a:latin typeface="SegoeuiPc"/>
              </a:rPr>
              <a:t>ghi</a:t>
            </a:r>
            <a:r>
              <a:rPr lang="en-US" sz="2000" b="1" dirty="0" smtClean="0">
                <a:solidFill>
                  <a:srgbClr val="081C36"/>
                </a:solidFill>
                <a:latin typeface="SegoeuiPc"/>
              </a:rPr>
              <a:t> </a:t>
            </a:r>
            <a:r>
              <a:rPr lang="en-US" sz="2000" b="1" dirty="0" err="1" smtClean="0">
                <a:solidFill>
                  <a:srgbClr val="081C36"/>
                </a:solidFill>
                <a:latin typeface="SegoeuiPc"/>
              </a:rPr>
              <a:t>rõ</a:t>
            </a:r>
            <a:r>
              <a:rPr lang="en-US" sz="2000" b="1" dirty="0" smtClean="0">
                <a:solidFill>
                  <a:srgbClr val="081C36"/>
                </a:solidFill>
                <a:latin typeface="SegoeuiPc"/>
              </a:rPr>
              <a:t> </a:t>
            </a:r>
            <a:r>
              <a:rPr lang="en-US" sz="2000" b="1" dirty="0" err="1" smtClean="0">
                <a:solidFill>
                  <a:srgbClr val="081C36"/>
                </a:solidFill>
                <a:latin typeface="SegoeuiPc"/>
              </a:rPr>
              <a:t>họ</a:t>
            </a:r>
            <a:r>
              <a:rPr lang="en-US" sz="2000" b="1" dirty="0" smtClean="0">
                <a:solidFill>
                  <a:srgbClr val="081C36"/>
                </a:solidFill>
                <a:latin typeface="SegoeuiPc"/>
              </a:rPr>
              <a:t> </a:t>
            </a:r>
            <a:r>
              <a:rPr lang="en-US" sz="2000" b="1" dirty="0" err="1" smtClean="0">
                <a:solidFill>
                  <a:srgbClr val="081C36"/>
                </a:solidFill>
                <a:latin typeface="SegoeuiPc"/>
              </a:rPr>
              <a:t>tên</a:t>
            </a:r>
            <a:r>
              <a:rPr lang="en-US" sz="2000" b="1" dirty="0" smtClean="0">
                <a:solidFill>
                  <a:srgbClr val="081C36"/>
                </a:solidFill>
                <a:latin typeface="SegoeuiPc"/>
              </a:rPr>
              <a:t> </a:t>
            </a:r>
            <a:r>
              <a:rPr lang="en-US" sz="2000" b="1" smtClean="0">
                <a:solidFill>
                  <a:srgbClr val="081C36"/>
                </a:solidFill>
                <a:latin typeface="SegoeuiPc"/>
              </a:rPr>
              <a:t>)                                                                                       </a:t>
            </a:r>
            <a:r>
              <a:rPr lang="en-US" sz="2000" b="1" dirty="0" err="1" smtClean="0">
                <a:solidFill>
                  <a:srgbClr val="081C36"/>
                </a:solidFill>
                <a:latin typeface="SegoeuiPc"/>
              </a:rPr>
              <a:t>Ký</a:t>
            </a:r>
            <a:r>
              <a:rPr lang="en-US" sz="2000" b="1" dirty="0">
                <a:solidFill>
                  <a:srgbClr val="081C36"/>
                </a:solidFill>
                <a:latin typeface="SegoeuiPc"/>
              </a:rPr>
              <a:t>, </a:t>
            </a:r>
            <a:r>
              <a:rPr lang="en-US" sz="2000" b="1" dirty="0" err="1">
                <a:solidFill>
                  <a:srgbClr val="081C36"/>
                </a:solidFill>
                <a:latin typeface="SegoeuiPc"/>
              </a:rPr>
              <a:t>ghi</a:t>
            </a:r>
            <a:r>
              <a:rPr lang="en-US" sz="2000" b="1" dirty="0">
                <a:solidFill>
                  <a:srgbClr val="081C36"/>
                </a:solidFill>
                <a:latin typeface="SegoeuiPc"/>
              </a:rPr>
              <a:t> </a:t>
            </a:r>
            <a:r>
              <a:rPr lang="en-US" sz="2000" b="1" dirty="0" err="1">
                <a:solidFill>
                  <a:srgbClr val="081C36"/>
                </a:solidFill>
                <a:latin typeface="SegoeuiPc"/>
              </a:rPr>
              <a:t>rõ</a:t>
            </a:r>
            <a:r>
              <a:rPr lang="en-US" sz="2000" b="1" dirty="0">
                <a:solidFill>
                  <a:srgbClr val="081C36"/>
                </a:solidFill>
                <a:latin typeface="SegoeuiPc"/>
              </a:rPr>
              <a:t> </a:t>
            </a:r>
            <a:r>
              <a:rPr lang="en-US" sz="2000" b="1" dirty="0" err="1">
                <a:solidFill>
                  <a:srgbClr val="081C36"/>
                </a:solidFill>
                <a:latin typeface="SegoeuiPc"/>
              </a:rPr>
              <a:t>họ</a:t>
            </a:r>
            <a:r>
              <a:rPr lang="en-US" sz="2000" b="1" dirty="0">
                <a:solidFill>
                  <a:srgbClr val="081C36"/>
                </a:solidFill>
                <a:latin typeface="SegoeuiPc"/>
              </a:rPr>
              <a:t> </a:t>
            </a:r>
            <a:r>
              <a:rPr lang="en-US" sz="2000" b="1" dirty="0" err="1">
                <a:solidFill>
                  <a:srgbClr val="081C36"/>
                </a:solidFill>
                <a:latin typeface="SegoeuiPc"/>
              </a:rPr>
              <a:t>tên</a:t>
            </a:r>
            <a:r>
              <a:rPr lang="en-US" sz="2000" b="1" dirty="0" smtClean="0">
                <a:solidFill>
                  <a:srgbClr val="081C36"/>
                </a:solidFill>
                <a:latin typeface="SegoeuiPc"/>
              </a:rPr>
              <a:t>                                                    </a:t>
            </a:r>
            <a:endParaRPr lang="en-US" sz="1600" dirty="0" smtClean="0">
              <a:latin typeface="Arial" panose="020B0604020202020204" pitchFamily="34" charset="0"/>
              <a:cs typeface="Arial" panose="020B0604020202020204" pitchFamily="34" charset="0"/>
            </a:endParaRPr>
          </a:p>
          <a:p>
            <a:pPr marL="0" indent="0" algn="ctr">
              <a:buNone/>
            </a:pPr>
            <a:r>
              <a:rPr lang="en-US" sz="2000" b="1" dirty="0" smtClean="0">
                <a:solidFill>
                  <a:srgbClr val="081C36"/>
                </a:solidFill>
                <a:latin typeface="SegoeuiPc"/>
              </a:rPr>
              <a:t>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2424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E1B18F-845F-49FF-9B5E-C9FCC7133DE1}"/>
              </a:ext>
            </a:extLst>
          </p:cNvPr>
          <p:cNvSpPr>
            <a:spLocks noGrp="1"/>
          </p:cNvSpPr>
          <p:nvPr>
            <p:ph type="title"/>
          </p:nvPr>
        </p:nvSpPr>
        <p:spPr>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ormAutofit/>
          </a:bodyPr>
          <a:lstStyle/>
          <a:p>
            <a:pPr algn="ctr"/>
            <a:r>
              <a:rPr lang="en-US" sz="6000" b="1" dirty="0" err="1" smtClean="0"/>
              <a:t>Căn</a:t>
            </a:r>
            <a:r>
              <a:rPr lang="en-US" sz="6000" b="1" dirty="0" smtClean="0"/>
              <a:t> </a:t>
            </a:r>
            <a:r>
              <a:rPr lang="en-US" sz="6000" b="1" dirty="0" err="1" smtClean="0"/>
              <a:t>cứ</a:t>
            </a:r>
            <a:r>
              <a:rPr lang="en-US" sz="6000" b="1" dirty="0" smtClean="0"/>
              <a:t> </a:t>
            </a:r>
            <a:r>
              <a:rPr lang="en-US" sz="6000" b="1" dirty="0" err="1" smtClean="0"/>
              <a:t>tiến</a:t>
            </a:r>
            <a:r>
              <a:rPr lang="en-US" sz="6000" b="1" dirty="0" smtClean="0"/>
              <a:t> </a:t>
            </a:r>
            <a:r>
              <a:rPr lang="en-US" sz="6000" b="1" dirty="0" err="1" smtClean="0"/>
              <a:t>hành</a:t>
            </a:r>
            <a:r>
              <a:rPr lang="en-US" sz="6000" b="1" dirty="0" smtClean="0"/>
              <a:t> </a:t>
            </a:r>
            <a:r>
              <a:rPr lang="en-US" sz="6000" b="1" dirty="0" err="1" smtClean="0"/>
              <a:t>hòa</a:t>
            </a:r>
            <a:r>
              <a:rPr lang="en-US" sz="6000" b="1" dirty="0" smtClean="0"/>
              <a:t> </a:t>
            </a:r>
            <a:r>
              <a:rPr lang="en-US" sz="6000" b="1" dirty="0" err="1" smtClean="0"/>
              <a:t>giải</a:t>
            </a:r>
            <a:endParaRPr lang="vi-VN" sz="6000" b="1" dirty="0"/>
          </a:p>
        </p:txBody>
      </p:sp>
      <p:sp>
        <p:nvSpPr>
          <p:cNvPr id="3" name="Content Placeholder 2">
            <a:extLst>
              <a:ext uri="{FF2B5EF4-FFF2-40B4-BE49-F238E27FC236}">
                <a16:creationId xmlns:a16="http://schemas.microsoft.com/office/drawing/2014/main" xmlns="" id="{F4BD5BDA-C5B0-429E-95DC-642DB92EDAD6}"/>
              </a:ext>
            </a:extLst>
          </p:cNvPr>
          <p:cNvSpPr>
            <a:spLocks noGrp="1"/>
          </p:cNvSpPr>
          <p:nvPr>
            <p:ph idx="1"/>
          </p:nvPr>
        </p:nvSpPr>
        <p:spPr>
          <a:xfrm>
            <a:off x="838200" y="1825625"/>
            <a:ext cx="10515600" cy="4667250"/>
          </a:xfrm>
          <a:ln>
            <a:solidFill>
              <a:srgbClr val="FF0000"/>
            </a:solidFill>
          </a:ln>
        </p:spPr>
        <p:style>
          <a:lnRef idx="3">
            <a:schemeClr val="lt1"/>
          </a:lnRef>
          <a:fillRef idx="1">
            <a:schemeClr val="accent1"/>
          </a:fillRef>
          <a:effectRef idx="1">
            <a:schemeClr val="accent1"/>
          </a:effectRef>
          <a:fontRef idx="minor">
            <a:schemeClr val="lt1"/>
          </a:fontRef>
        </p:style>
        <p:txBody>
          <a:bodyPr>
            <a:normAutofit/>
          </a:bodyPr>
          <a:lstStyle/>
          <a:p>
            <a:pPr algn="just"/>
            <a:r>
              <a:rPr lang="en-US" sz="4400" i="1" dirty="0"/>
              <a:t>Thứ nhất: </a:t>
            </a:r>
            <a:r>
              <a:rPr lang="en-US" sz="4400" dirty="0"/>
              <a:t>một bên hoặc các bên yêu cầu hòa giải;</a:t>
            </a:r>
          </a:p>
          <a:p>
            <a:pPr algn="just"/>
            <a:r>
              <a:rPr lang="en-US" sz="4400" i="1" dirty="0"/>
              <a:t>Thứ hai: </a:t>
            </a:r>
            <a:r>
              <a:rPr lang="en-US" sz="4400" dirty="0"/>
              <a:t>khi trực tiếp chứng kiến hoặc biết vụ, việc thuộc phạm vi hòa giải;</a:t>
            </a:r>
          </a:p>
          <a:p>
            <a:pPr algn="just"/>
            <a:r>
              <a:rPr lang="en-US" sz="4400" i="1" dirty="0"/>
              <a:t>Thứ ba: </a:t>
            </a:r>
            <a:r>
              <a:rPr lang="en-US" sz="4400" dirty="0"/>
              <a:t>theo sự phân công của Tổ trưởng tổ hòa giải hay theo đề nghị của các cơ quan, tổ chức hoặc cá nhân có liên quan.</a:t>
            </a:r>
            <a:endParaRPr lang="vi-VN" sz="4400" dirty="0"/>
          </a:p>
        </p:txBody>
      </p:sp>
    </p:spTree>
    <p:extLst>
      <p:ext uri="{BB962C8B-B14F-4D97-AF65-F5344CB8AC3E}">
        <p14:creationId xmlns:p14="http://schemas.microsoft.com/office/powerpoint/2010/main" val="575315539"/>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8655" y="1122362"/>
            <a:ext cx="11623963" cy="3394219"/>
          </a:xfrm>
        </p:spPr>
        <p:txBody>
          <a:bodyPr>
            <a:normAutofit fontScale="90000"/>
          </a:bodyPr>
          <a:lstStyle/>
          <a:p>
            <a:r>
              <a:rPr lang="en-US" sz="6900" b="1" dirty="0">
                <a:solidFill>
                  <a:srgbClr val="FF0000"/>
                </a:solidFill>
              </a:rPr>
              <a:t/>
            </a:r>
            <a:br>
              <a:rPr lang="en-US" sz="6900" b="1" dirty="0">
                <a:solidFill>
                  <a:srgbClr val="FF0000"/>
                </a:solidFill>
              </a:rPr>
            </a:br>
            <a:r>
              <a:rPr lang="en-US" sz="6900" b="1" dirty="0">
                <a:solidFill>
                  <a:srgbClr val="FF0000"/>
                </a:solidFill>
              </a:rPr>
              <a:t/>
            </a:r>
            <a:br>
              <a:rPr lang="en-US" sz="6900" b="1" dirty="0">
                <a:solidFill>
                  <a:srgbClr val="FF0000"/>
                </a:solidFill>
              </a:rPr>
            </a:br>
            <a:r>
              <a:rPr lang="en-US" sz="6900" b="1" dirty="0">
                <a:solidFill>
                  <a:srgbClr val="FF0000"/>
                </a:solidFill>
              </a:rPr>
              <a:t/>
            </a:r>
            <a:br>
              <a:rPr lang="en-US" sz="6900" b="1" dirty="0">
                <a:solidFill>
                  <a:srgbClr val="FF0000"/>
                </a:solidFill>
              </a:rPr>
            </a:br>
            <a:r>
              <a:rPr lang="en-US" sz="6900" b="1" dirty="0">
                <a:solidFill>
                  <a:srgbClr val="FF0000"/>
                </a:solidFill>
              </a:rPr>
              <a:t/>
            </a:r>
            <a:br>
              <a:rPr lang="en-US" sz="6900" b="1" dirty="0">
                <a:solidFill>
                  <a:srgbClr val="FF0000"/>
                </a:solidFill>
              </a:rPr>
            </a:br>
            <a:r>
              <a:rPr lang="en-US" sz="6900" b="1" dirty="0">
                <a:solidFill>
                  <a:srgbClr val="FF0000"/>
                </a:solidFill>
              </a:rPr>
              <a:t/>
            </a:r>
            <a:br>
              <a:rPr lang="en-US" sz="6900" b="1" dirty="0">
                <a:solidFill>
                  <a:srgbClr val="FF0000"/>
                </a:solidFill>
              </a:rPr>
            </a:br>
            <a:r>
              <a:rPr lang="en-US" sz="6900" b="1" dirty="0">
                <a:solidFill>
                  <a:srgbClr val="FF0000"/>
                </a:solidFill>
              </a:rPr>
              <a:t/>
            </a:r>
            <a:br>
              <a:rPr lang="en-US" sz="6900" b="1" dirty="0">
                <a:solidFill>
                  <a:srgbClr val="FF0000"/>
                </a:solidFill>
              </a:rPr>
            </a:br>
            <a:r>
              <a:rPr lang="en-US" sz="6900" b="1" dirty="0">
                <a:solidFill>
                  <a:srgbClr val="FF0000"/>
                </a:solidFill>
              </a:rPr>
              <a:t/>
            </a:r>
            <a:br>
              <a:rPr lang="en-US" sz="6900" b="1" dirty="0">
                <a:solidFill>
                  <a:srgbClr val="FF0000"/>
                </a:solidFill>
              </a:rPr>
            </a:br>
            <a:r>
              <a:rPr lang="en-US" sz="6900" b="1" dirty="0">
                <a:solidFill>
                  <a:srgbClr val="FF0000"/>
                </a:solidFill>
              </a:rPr>
              <a:t>PHẦN II</a:t>
            </a:r>
            <a:r>
              <a:rPr lang="en-US" sz="6900" b="1" dirty="0">
                <a:solidFill>
                  <a:srgbClr val="0070C0"/>
                </a:solidFill>
              </a:rPr>
              <a:t/>
            </a:r>
            <a:br>
              <a:rPr lang="en-US" sz="6900" b="1" dirty="0">
                <a:solidFill>
                  <a:srgbClr val="0070C0"/>
                </a:solidFill>
              </a:rPr>
            </a:br>
            <a:r>
              <a:rPr lang="en-US" sz="6900" b="1" dirty="0">
                <a:solidFill>
                  <a:srgbClr val="0070C0"/>
                </a:solidFill>
              </a:rPr>
              <a:t>MỘT SỐ KỸ NĂNG</a:t>
            </a:r>
            <a:br>
              <a:rPr lang="en-US" sz="6900" b="1" dirty="0">
                <a:solidFill>
                  <a:srgbClr val="0070C0"/>
                </a:solidFill>
              </a:rPr>
            </a:br>
            <a:r>
              <a:rPr lang="en-US" sz="6900" b="1" dirty="0">
                <a:solidFill>
                  <a:srgbClr val="0070C0"/>
                </a:solidFill>
              </a:rPr>
              <a:t>HÒA GIẢI Ở CƠ SỞ</a:t>
            </a:r>
            <a:r>
              <a:rPr lang="en-US" b="1" dirty="0">
                <a:solidFill>
                  <a:srgbClr val="0070C0"/>
                </a:solidFill>
              </a:rPr>
              <a:t/>
            </a:r>
            <a:br>
              <a:rPr lang="en-US" b="1" dirty="0">
                <a:solidFill>
                  <a:srgbClr val="0070C0"/>
                </a:solidFill>
              </a:rPr>
            </a:br>
            <a:endParaRPr lang="en-US" dirty="0"/>
          </a:p>
        </p:txBody>
      </p:sp>
      <p:pic>
        <p:nvPicPr>
          <p:cNvPr id="6" name="Picture 5">
            <a:extLst>
              <a:ext uri="{FF2B5EF4-FFF2-40B4-BE49-F238E27FC236}">
                <a16:creationId xmlns:a16="http://schemas.microsoft.com/office/drawing/2014/main" xmlns="" id="{3FB4DC5E-776D-4146-B983-EC290623CC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9725"/>
            <a:ext cx="2504208" cy="3248893"/>
          </a:xfrm>
          <a:prstGeom prst="rect">
            <a:avLst/>
          </a:prstGeom>
        </p:spPr>
      </p:pic>
    </p:spTree>
    <p:extLst>
      <p:ext uri="{BB962C8B-B14F-4D97-AF65-F5344CB8AC3E}">
        <p14:creationId xmlns:p14="http://schemas.microsoft.com/office/powerpoint/2010/main" val="10804114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697" y="365125"/>
            <a:ext cx="11518490" cy="1325563"/>
          </a:xfrm>
        </p:spPr>
        <p:txBody>
          <a:bodyPr>
            <a:noAutofit/>
          </a:bodyPr>
          <a:lstStyle/>
          <a:p>
            <a:pPr algn="ctr"/>
            <a:r>
              <a:rPr lang="en-US" sz="3800" b="1" dirty="0">
                <a:solidFill>
                  <a:srgbClr val="3333FF"/>
                </a:solidFill>
                <a:latin typeface="Times New Roman" panose="02020603050405020304" pitchFamily="18" charset="0"/>
                <a:cs typeface="Times New Roman" panose="02020603050405020304" pitchFamily="18" charset="0"/>
              </a:rPr>
              <a:t>1</a:t>
            </a:r>
            <a:r>
              <a:rPr lang="en-US" sz="3800" b="1">
                <a:solidFill>
                  <a:srgbClr val="3333FF"/>
                </a:solidFill>
                <a:latin typeface="Times New Roman" panose="02020603050405020304" pitchFamily="18" charset="0"/>
                <a:cs typeface="Times New Roman" panose="02020603050405020304" pitchFamily="18" charset="0"/>
              </a:rPr>
              <a:t>.  </a:t>
            </a:r>
            <a:r>
              <a:rPr lang="en-US" sz="3800" b="1" smtClean="0">
                <a:solidFill>
                  <a:srgbClr val="3333FF"/>
                </a:solidFill>
                <a:latin typeface="Times New Roman" panose="02020603050405020304" pitchFamily="18" charset="0"/>
                <a:cs typeface="Times New Roman" panose="02020603050405020304" pitchFamily="18" charset="0"/>
              </a:rPr>
              <a:t>Kỹ năng hòa giải khi các bên khác giới</a:t>
            </a:r>
            <a:endParaRPr lang="en-US" sz="3800" dirty="0"/>
          </a:p>
        </p:txBody>
      </p:sp>
      <p:sp>
        <p:nvSpPr>
          <p:cNvPr id="3" name="Content Placeholder 2"/>
          <p:cNvSpPr>
            <a:spLocks noGrp="1"/>
          </p:cNvSpPr>
          <p:nvPr>
            <p:ph idx="1"/>
          </p:nvPr>
        </p:nvSpPr>
        <p:spPr>
          <a:xfrm>
            <a:off x="486697" y="1825625"/>
            <a:ext cx="11356258" cy="4840646"/>
          </a:xfrm>
        </p:spPr>
        <p:txBody>
          <a:bodyPr/>
          <a:lstStyle/>
          <a:p>
            <a:pPr lvl="0">
              <a:buFont typeface="Wingdings" panose="05000000000000000000" pitchFamily="2" charset="2"/>
              <a:buChar char="ü"/>
            </a:pPr>
            <a:r>
              <a:rPr lang="en-US" sz="3600" b="1" dirty="0">
                <a:latin typeface="Times New Roman" panose="02020603050405020304" pitchFamily="18" charset="0"/>
                <a:cs typeface="Times New Roman" panose="02020603050405020304" pitchFamily="18" charset="0"/>
              </a:rPr>
              <a:t>Không định kiến </a:t>
            </a:r>
            <a:r>
              <a:rPr lang="en-US" sz="3600" b="1">
                <a:latin typeface="Times New Roman" panose="02020603050405020304" pitchFamily="18" charset="0"/>
                <a:cs typeface="Times New Roman" panose="02020603050405020304" pitchFamily="18" charset="0"/>
              </a:rPr>
              <a:t>giới</a:t>
            </a:r>
            <a:r>
              <a:rPr lang="en-US" sz="3600" b="1" smtClean="0">
                <a:latin typeface="Times New Roman" panose="02020603050405020304" pitchFamily="18" charset="0"/>
                <a:cs typeface="Times New Roman" panose="02020603050405020304" pitchFamily="18" charset="0"/>
              </a:rPr>
              <a:t>; bảo đảm bình đẳng giới trong quá trình hòa giải;</a:t>
            </a:r>
            <a:endParaRPr lang="en-US" sz="36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en-US" sz="3600" b="1" smtClean="0">
                <a:latin typeface="Times New Roman" panose="02020603050405020304" pitchFamily="18" charset="0"/>
                <a:cs typeface="Times New Roman" panose="02020603050405020304" pitchFamily="18" charset="0"/>
              </a:rPr>
              <a:t>Không </a:t>
            </a:r>
            <a:r>
              <a:rPr lang="en-US" sz="3600" b="1" dirty="0">
                <a:latin typeface="Times New Roman" panose="02020603050405020304" pitchFamily="18" charset="0"/>
                <a:cs typeface="Times New Roman" panose="02020603050405020304" pitchFamily="18" charset="0"/>
              </a:rPr>
              <a:t>đánh giá các bên theo giới tính;</a:t>
            </a:r>
          </a:p>
          <a:p>
            <a:pPr>
              <a:buFont typeface="Wingdings" panose="05000000000000000000" pitchFamily="2" charset="2"/>
              <a:buChar char="ü"/>
            </a:pPr>
            <a:r>
              <a:rPr lang="en-US" sz="3600" b="1" dirty="0">
                <a:latin typeface="Times New Roman" panose="02020603050405020304" pitchFamily="18" charset="0"/>
                <a:cs typeface="Times New Roman" panose="02020603050405020304" pitchFamily="18" charset="0"/>
              </a:rPr>
              <a:t>Hiểu đúng sự khác biệt về đặc trưng của mỗi giới;</a:t>
            </a:r>
          </a:p>
          <a:p>
            <a:pPr lvl="0">
              <a:buFont typeface="Wingdings" panose="05000000000000000000" pitchFamily="2" charset="2"/>
              <a:buChar char="ü"/>
            </a:pPr>
            <a:r>
              <a:rPr lang="en-US" sz="3600" b="1" dirty="0">
                <a:latin typeface="Times New Roman" panose="02020603050405020304" pitchFamily="18" charset="0"/>
                <a:cs typeface="Times New Roman" panose="02020603050405020304" pitchFamily="18" charset="0"/>
              </a:rPr>
              <a:t>Không tạo ra vấn đề giới khi hòa giải;</a:t>
            </a:r>
          </a:p>
          <a:p>
            <a:pPr lvl="0">
              <a:buFont typeface="Wingdings" panose="05000000000000000000" pitchFamily="2" charset="2"/>
              <a:buChar char="ü"/>
            </a:pPr>
            <a:r>
              <a:rPr lang="en-US" sz="3600" b="1" dirty="0">
                <a:latin typeface="Times New Roman" panose="02020603050405020304" pitchFamily="18" charset="0"/>
                <a:cs typeface="Times New Roman" panose="02020603050405020304" pitchFamily="18" charset="0"/>
              </a:rPr>
              <a:t>Phân tích cho các bên hiểu về giới, bình đẳng giới.</a:t>
            </a:r>
          </a:p>
          <a:p>
            <a:pPr marL="0" lvl="0" indent="0">
              <a:buNone/>
            </a:pPr>
            <a:endParaRPr lang="en-US" dirty="0"/>
          </a:p>
          <a:p>
            <a:endParaRPr lang="en-US" dirty="0"/>
          </a:p>
          <a:p>
            <a:pPr lvl="0"/>
            <a:endParaRPr lang="en-US" dirty="0"/>
          </a:p>
          <a:p>
            <a:endParaRPr lang="en-US" dirty="0"/>
          </a:p>
        </p:txBody>
      </p:sp>
    </p:spTree>
    <p:extLst>
      <p:ext uri="{BB962C8B-B14F-4D97-AF65-F5344CB8AC3E}">
        <p14:creationId xmlns:p14="http://schemas.microsoft.com/office/powerpoint/2010/main" val="96257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50" presetClass="entr" presetSubtype="0" decel="10000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p:cTn id="34"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35"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6" dur="10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7" presetClass="entr" presetSubtype="1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p:cTn id="4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91380A-AC5D-4C76-B5B4-499757029B99}"/>
              </a:ext>
            </a:extLst>
          </p:cNvPr>
          <p:cNvSpPr>
            <a:spLocks noGrp="1"/>
          </p:cNvSpPr>
          <p:nvPr>
            <p:ph type="title"/>
          </p:nvPr>
        </p:nvSpPr>
        <p:spPr>
          <a:xfrm>
            <a:off x="838200" y="147485"/>
            <a:ext cx="10515600" cy="1297858"/>
          </a:xfrm>
        </p:spPr>
        <p:txBody>
          <a:bodyPr>
            <a:normAutofit/>
          </a:bodyPr>
          <a:lstStyle/>
          <a:p>
            <a:pPr algn="ctr"/>
            <a:r>
              <a:rPr lang="en-US" sz="4000" b="1">
                <a:solidFill>
                  <a:srgbClr val="3333FF"/>
                </a:solidFill>
                <a:latin typeface="Times New Roman" pitchFamily="18" charset="0"/>
                <a:cs typeface="Times New Roman" pitchFamily="18" charset="0"/>
              </a:rPr>
              <a:t>2. KỸ </a:t>
            </a:r>
            <a:r>
              <a:rPr lang="en-US" sz="4000" b="1" dirty="0">
                <a:solidFill>
                  <a:srgbClr val="3333FF"/>
                </a:solidFill>
                <a:latin typeface="Times New Roman" pitchFamily="18" charset="0"/>
                <a:cs typeface="Times New Roman" pitchFamily="18" charset="0"/>
              </a:rPr>
              <a:t>NĂNG </a:t>
            </a:r>
            <a:r>
              <a:rPr lang="en-US" sz="4000" b="1">
                <a:solidFill>
                  <a:srgbClr val="3333FF"/>
                </a:solidFill>
                <a:latin typeface="Times New Roman" pitchFamily="18" charset="0"/>
                <a:cs typeface="Times New Roman" pitchFamily="18" charset="0"/>
              </a:rPr>
              <a:t>TỔ CHỨC, ĐIỀU HÀNH,</a:t>
            </a:r>
            <a:br>
              <a:rPr lang="en-US" sz="4000" b="1">
                <a:solidFill>
                  <a:srgbClr val="3333FF"/>
                </a:solidFill>
                <a:latin typeface="Times New Roman" pitchFamily="18" charset="0"/>
                <a:cs typeface="Times New Roman" pitchFamily="18" charset="0"/>
              </a:rPr>
            </a:br>
            <a:r>
              <a:rPr lang="en-US" sz="4000" b="1">
                <a:solidFill>
                  <a:srgbClr val="3333FF"/>
                </a:solidFill>
                <a:latin typeface="Times New Roman" pitchFamily="18" charset="0"/>
                <a:cs typeface="Times New Roman" pitchFamily="18" charset="0"/>
              </a:rPr>
              <a:t>KIỂM SOÁT </a:t>
            </a:r>
            <a:r>
              <a:rPr lang="en-US" sz="4000" b="1" dirty="0">
                <a:solidFill>
                  <a:srgbClr val="3333FF"/>
                </a:solidFill>
                <a:latin typeface="Times New Roman" pitchFamily="18" charset="0"/>
                <a:cs typeface="Times New Roman" pitchFamily="18" charset="0"/>
              </a:rPr>
              <a:t>BUỔI HÒA GIẢI</a:t>
            </a:r>
            <a:endParaRPr lang="en-US" sz="4000" dirty="0">
              <a:solidFill>
                <a:srgbClr val="3333FF"/>
              </a:solidFill>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30957084"/>
              </p:ext>
            </p:extLst>
          </p:nvPr>
        </p:nvGraphicFramePr>
        <p:xfrm>
          <a:off x="189048" y="1374952"/>
          <a:ext cx="11828206" cy="5427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389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Graphic spid="5" grpId="1">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784236649"/>
              </p:ext>
            </p:extLst>
          </p:nvPr>
        </p:nvGraphicFramePr>
        <p:xfrm>
          <a:off x="294968" y="309716"/>
          <a:ext cx="11739716" cy="63860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285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4093613495"/>
              </p:ext>
            </p:extLst>
          </p:nvPr>
        </p:nvGraphicFramePr>
        <p:xfrm>
          <a:off x="191729" y="332865"/>
          <a:ext cx="11813458" cy="6430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944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127376932"/>
              </p:ext>
            </p:extLst>
          </p:nvPr>
        </p:nvGraphicFramePr>
        <p:xfrm>
          <a:off x="407988" y="147638"/>
          <a:ext cx="11528425" cy="6530975"/>
        </p:xfrm>
        <a:graphic>
          <a:graphicData uri="http://schemas.openxmlformats.org/presentationml/2006/ole">
            <mc:AlternateContent xmlns:mc="http://schemas.openxmlformats.org/markup-compatibility/2006">
              <mc:Choice xmlns:v="urn:schemas-microsoft-com:vml" Requires="v">
                <p:oleObj spid="_x0000_s1102" name="Slide" r:id="rId4" imgW="3054267" imgH="2290568" progId="PowerPoint.Slide.8">
                  <p:embed/>
                </p:oleObj>
              </mc:Choice>
              <mc:Fallback>
                <p:oleObj name="Slide" r:id="rId4" imgW="3054267" imgH="2290568" progId="PowerPoint.Slide.8">
                  <p:embed/>
                  <p:pic>
                    <p:nvPicPr>
                      <p:cNvPr id="0" name=""/>
                      <p:cNvPicPr/>
                      <p:nvPr/>
                    </p:nvPicPr>
                    <p:blipFill>
                      <a:blip r:embed="rId5"/>
                      <a:stretch>
                        <a:fillRect/>
                      </a:stretch>
                    </p:blipFill>
                    <p:spPr>
                      <a:xfrm>
                        <a:off x="407988" y="147638"/>
                        <a:ext cx="11528425" cy="6530975"/>
                      </a:xfrm>
                      <a:prstGeom prst="rect">
                        <a:avLst/>
                      </a:prstGeom>
                    </p:spPr>
                  </p:pic>
                </p:oleObj>
              </mc:Fallback>
            </mc:AlternateContent>
          </a:graphicData>
        </a:graphic>
      </p:graphicFrame>
    </p:spTree>
    <p:extLst>
      <p:ext uri="{BB962C8B-B14F-4D97-AF65-F5344CB8AC3E}">
        <p14:creationId xmlns:p14="http://schemas.microsoft.com/office/powerpoint/2010/main" val="8332098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817345940"/>
              </p:ext>
            </p:extLst>
          </p:nvPr>
        </p:nvGraphicFramePr>
        <p:xfrm>
          <a:off x="179615" y="114300"/>
          <a:ext cx="12012386" cy="6613071"/>
        </p:xfrm>
        <a:graphic>
          <a:graphicData uri="http://schemas.openxmlformats.org/presentationml/2006/ole">
            <mc:AlternateContent xmlns:mc="http://schemas.openxmlformats.org/markup-compatibility/2006">
              <mc:Choice xmlns:v="urn:schemas-microsoft-com:vml" Requires="v">
                <p:oleObj spid="_x0000_s2125" name="Slide" r:id="rId4" imgW="4572049" imgH="3429015" progId="PowerPoint.Slide.8">
                  <p:embed/>
                </p:oleObj>
              </mc:Choice>
              <mc:Fallback>
                <p:oleObj name="Slide" r:id="rId4" imgW="4572049" imgH="3429015" progId="PowerPoint.Slide.8">
                  <p:embed/>
                  <p:pic>
                    <p:nvPicPr>
                      <p:cNvPr id="0" name=""/>
                      <p:cNvPicPr/>
                      <p:nvPr/>
                    </p:nvPicPr>
                    <p:blipFill>
                      <a:blip r:embed="rId5"/>
                      <a:stretch>
                        <a:fillRect/>
                      </a:stretch>
                    </p:blipFill>
                    <p:spPr>
                      <a:xfrm>
                        <a:off x="179615" y="114300"/>
                        <a:ext cx="12012386" cy="6613071"/>
                      </a:xfrm>
                      <a:prstGeom prst="rect">
                        <a:avLst/>
                      </a:prstGeom>
                    </p:spPr>
                  </p:pic>
                </p:oleObj>
              </mc:Fallback>
            </mc:AlternateContent>
          </a:graphicData>
        </a:graphic>
      </p:graphicFrame>
    </p:spTree>
    <p:extLst>
      <p:ext uri="{BB962C8B-B14F-4D97-AF65-F5344CB8AC3E}">
        <p14:creationId xmlns:p14="http://schemas.microsoft.com/office/powerpoint/2010/main" val="15511723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025570949"/>
              </p:ext>
            </p:extLst>
          </p:nvPr>
        </p:nvGraphicFramePr>
        <p:xfrm>
          <a:off x="163286" y="146957"/>
          <a:ext cx="11887200" cy="6564086"/>
        </p:xfrm>
        <a:graphic>
          <a:graphicData uri="http://schemas.openxmlformats.org/presentationml/2006/ole">
            <mc:AlternateContent xmlns:mc="http://schemas.openxmlformats.org/markup-compatibility/2006">
              <mc:Choice xmlns:v="urn:schemas-microsoft-com:vml" Requires="v">
                <p:oleObj spid="_x0000_s3149" name="Slide" r:id="rId4" imgW="4572049" imgH="3429015" progId="PowerPoint.Slide.8">
                  <p:embed/>
                </p:oleObj>
              </mc:Choice>
              <mc:Fallback>
                <p:oleObj name="Slide" r:id="rId4" imgW="4572049" imgH="3429015" progId="PowerPoint.Slide.8">
                  <p:embed/>
                  <p:pic>
                    <p:nvPicPr>
                      <p:cNvPr id="0" name=""/>
                      <p:cNvPicPr/>
                      <p:nvPr/>
                    </p:nvPicPr>
                    <p:blipFill>
                      <a:blip r:embed="rId5"/>
                      <a:stretch>
                        <a:fillRect/>
                      </a:stretch>
                    </p:blipFill>
                    <p:spPr>
                      <a:xfrm>
                        <a:off x="163286" y="146957"/>
                        <a:ext cx="11887200" cy="6564086"/>
                      </a:xfrm>
                      <a:prstGeom prst="rect">
                        <a:avLst/>
                      </a:prstGeom>
                    </p:spPr>
                  </p:pic>
                </p:oleObj>
              </mc:Fallback>
            </mc:AlternateContent>
          </a:graphicData>
        </a:graphic>
      </p:graphicFrame>
    </p:spTree>
    <p:extLst>
      <p:ext uri="{BB962C8B-B14F-4D97-AF65-F5344CB8AC3E}">
        <p14:creationId xmlns:p14="http://schemas.microsoft.com/office/powerpoint/2010/main" val="9276116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473087080"/>
              </p:ext>
            </p:extLst>
          </p:nvPr>
        </p:nvGraphicFramePr>
        <p:xfrm>
          <a:off x="163286" y="146957"/>
          <a:ext cx="12028714" cy="6531429"/>
        </p:xfrm>
        <a:graphic>
          <a:graphicData uri="http://schemas.openxmlformats.org/presentationml/2006/ole">
            <mc:AlternateContent xmlns:mc="http://schemas.openxmlformats.org/markup-compatibility/2006">
              <mc:Choice xmlns:v="urn:schemas-microsoft-com:vml" Requires="v">
                <p:oleObj spid="_x0000_s4173" name="Slide" r:id="rId4" imgW="2924428" imgH="2193058" progId="PowerPoint.Slide.8">
                  <p:embed/>
                </p:oleObj>
              </mc:Choice>
              <mc:Fallback>
                <p:oleObj name="Slide" r:id="rId4" imgW="2924428" imgH="2193058" progId="PowerPoint.Slide.8">
                  <p:embed/>
                  <p:pic>
                    <p:nvPicPr>
                      <p:cNvPr id="0" name=""/>
                      <p:cNvPicPr/>
                      <p:nvPr/>
                    </p:nvPicPr>
                    <p:blipFill>
                      <a:blip r:embed="rId5"/>
                      <a:stretch>
                        <a:fillRect/>
                      </a:stretch>
                    </p:blipFill>
                    <p:spPr>
                      <a:xfrm>
                        <a:off x="163286" y="146957"/>
                        <a:ext cx="12028714" cy="6531429"/>
                      </a:xfrm>
                      <a:prstGeom prst="rect">
                        <a:avLst/>
                      </a:prstGeom>
                    </p:spPr>
                  </p:pic>
                </p:oleObj>
              </mc:Fallback>
            </mc:AlternateContent>
          </a:graphicData>
        </a:graphic>
      </p:graphicFrame>
    </p:spTree>
    <p:extLst>
      <p:ext uri="{BB962C8B-B14F-4D97-AF65-F5344CB8AC3E}">
        <p14:creationId xmlns:p14="http://schemas.microsoft.com/office/powerpoint/2010/main" val="35554037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605839263"/>
              </p:ext>
            </p:extLst>
          </p:nvPr>
        </p:nvGraphicFramePr>
        <p:xfrm>
          <a:off x="163285" y="0"/>
          <a:ext cx="11870871" cy="6711043"/>
        </p:xfrm>
        <a:graphic>
          <a:graphicData uri="http://schemas.openxmlformats.org/presentationml/2006/ole">
            <mc:AlternateContent xmlns:mc="http://schemas.openxmlformats.org/markup-compatibility/2006">
              <mc:Choice xmlns:v="urn:schemas-microsoft-com:vml" Requires="v">
                <p:oleObj spid="_x0000_s5196" name="Slide" r:id="rId3" imgW="4572049" imgH="3429015" progId="PowerPoint.Slide.8">
                  <p:embed/>
                </p:oleObj>
              </mc:Choice>
              <mc:Fallback>
                <p:oleObj name="Slide" r:id="rId3" imgW="4572049" imgH="3429015" progId="PowerPoint.Slide.8">
                  <p:embed/>
                  <p:pic>
                    <p:nvPicPr>
                      <p:cNvPr id="0" name=""/>
                      <p:cNvPicPr/>
                      <p:nvPr/>
                    </p:nvPicPr>
                    <p:blipFill>
                      <a:blip r:embed="rId4"/>
                      <a:stretch>
                        <a:fillRect/>
                      </a:stretch>
                    </p:blipFill>
                    <p:spPr>
                      <a:xfrm>
                        <a:off x="163285" y="0"/>
                        <a:ext cx="11870871" cy="6711043"/>
                      </a:xfrm>
                      <a:prstGeom prst="rect">
                        <a:avLst/>
                      </a:prstGeom>
                    </p:spPr>
                  </p:pic>
                </p:oleObj>
              </mc:Fallback>
            </mc:AlternateContent>
          </a:graphicData>
        </a:graphic>
      </p:graphicFrame>
    </p:spTree>
    <p:extLst>
      <p:ext uri="{BB962C8B-B14F-4D97-AF65-F5344CB8AC3E}">
        <p14:creationId xmlns:p14="http://schemas.microsoft.com/office/powerpoint/2010/main" val="11914510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123735021"/>
              </p:ext>
            </p:extLst>
          </p:nvPr>
        </p:nvGraphicFramePr>
        <p:xfrm>
          <a:off x="146957" y="114300"/>
          <a:ext cx="11903529" cy="6629400"/>
        </p:xfrm>
        <a:graphic>
          <a:graphicData uri="http://schemas.openxmlformats.org/presentationml/2006/ole">
            <mc:AlternateContent xmlns:mc="http://schemas.openxmlformats.org/markup-compatibility/2006">
              <mc:Choice xmlns:v="urn:schemas-microsoft-com:vml" Requires="v">
                <p:oleObj spid="_x0000_s6218" name="Slide" r:id="rId3" imgW="899160" imgH="675009" progId="PowerPoint.Slide.8">
                  <p:embed/>
                </p:oleObj>
              </mc:Choice>
              <mc:Fallback>
                <p:oleObj name="Slide" r:id="rId3" imgW="899160" imgH="675009" progId="PowerPoint.Slide.8">
                  <p:embed/>
                  <p:pic>
                    <p:nvPicPr>
                      <p:cNvPr id="0" name=""/>
                      <p:cNvPicPr/>
                      <p:nvPr/>
                    </p:nvPicPr>
                    <p:blipFill>
                      <a:blip r:embed="rId4"/>
                      <a:stretch>
                        <a:fillRect/>
                      </a:stretch>
                    </p:blipFill>
                    <p:spPr>
                      <a:xfrm>
                        <a:off x="146957" y="114300"/>
                        <a:ext cx="11903529" cy="6629400"/>
                      </a:xfrm>
                      <a:prstGeom prst="rect">
                        <a:avLst/>
                      </a:prstGeom>
                    </p:spPr>
                  </p:pic>
                </p:oleObj>
              </mc:Fallback>
            </mc:AlternateContent>
          </a:graphicData>
        </a:graphic>
      </p:graphicFrame>
    </p:spTree>
    <p:extLst>
      <p:ext uri="{BB962C8B-B14F-4D97-AF65-F5344CB8AC3E}">
        <p14:creationId xmlns:p14="http://schemas.microsoft.com/office/powerpoint/2010/main" val="5247128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697723835"/>
              </p:ext>
            </p:extLst>
          </p:nvPr>
        </p:nvGraphicFramePr>
        <p:xfrm>
          <a:off x="130629" y="0"/>
          <a:ext cx="11936185" cy="6727371"/>
        </p:xfrm>
        <a:graphic>
          <a:graphicData uri="http://schemas.openxmlformats.org/presentationml/2006/ole">
            <mc:AlternateContent xmlns:mc="http://schemas.openxmlformats.org/markup-compatibility/2006">
              <mc:Choice xmlns:v="urn:schemas-microsoft-com:vml" Requires="v">
                <p:oleObj spid="_x0000_s7242" name="Slide" r:id="rId4" imgW="431237" imgH="323112" progId="PowerPoint.Slide.8">
                  <p:embed/>
                </p:oleObj>
              </mc:Choice>
              <mc:Fallback>
                <p:oleObj name="Slide" r:id="rId4" imgW="431237" imgH="323112" progId="PowerPoint.Slide.8">
                  <p:embed/>
                  <p:pic>
                    <p:nvPicPr>
                      <p:cNvPr id="0" name=""/>
                      <p:cNvPicPr/>
                      <p:nvPr/>
                    </p:nvPicPr>
                    <p:blipFill>
                      <a:blip r:embed="rId5"/>
                      <a:stretch>
                        <a:fillRect/>
                      </a:stretch>
                    </p:blipFill>
                    <p:spPr>
                      <a:xfrm>
                        <a:off x="130629" y="0"/>
                        <a:ext cx="11936185" cy="6727371"/>
                      </a:xfrm>
                      <a:prstGeom prst="rect">
                        <a:avLst/>
                      </a:prstGeom>
                    </p:spPr>
                  </p:pic>
                </p:oleObj>
              </mc:Fallback>
            </mc:AlternateContent>
          </a:graphicData>
        </a:graphic>
      </p:graphicFrame>
    </p:spTree>
    <p:extLst>
      <p:ext uri="{BB962C8B-B14F-4D97-AF65-F5344CB8AC3E}">
        <p14:creationId xmlns:p14="http://schemas.microsoft.com/office/powerpoint/2010/main" val="3500827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967720923"/>
              </p:ext>
            </p:extLst>
          </p:nvPr>
        </p:nvGraphicFramePr>
        <p:xfrm>
          <a:off x="0" y="0"/>
          <a:ext cx="12066814" cy="6743700"/>
        </p:xfrm>
        <a:graphic>
          <a:graphicData uri="http://schemas.openxmlformats.org/presentationml/2006/ole">
            <mc:AlternateContent xmlns:mc="http://schemas.openxmlformats.org/markup-compatibility/2006">
              <mc:Choice xmlns:v="urn:schemas-microsoft-com:vml" Requires="v">
                <p:oleObj spid="_x0000_s8265" name="Slide" r:id="rId3" imgW="690195" imgH="518130" progId="PowerPoint.Slide.8">
                  <p:embed/>
                </p:oleObj>
              </mc:Choice>
              <mc:Fallback>
                <p:oleObj name="Slide" r:id="rId3" imgW="690195" imgH="518130" progId="PowerPoint.Slide.8">
                  <p:embed/>
                  <p:pic>
                    <p:nvPicPr>
                      <p:cNvPr id="0" name=""/>
                      <p:cNvPicPr/>
                      <p:nvPr/>
                    </p:nvPicPr>
                    <p:blipFill>
                      <a:blip r:embed="rId4"/>
                      <a:stretch>
                        <a:fillRect/>
                      </a:stretch>
                    </p:blipFill>
                    <p:spPr>
                      <a:xfrm>
                        <a:off x="0" y="0"/>
                        <a:ext cx="12066814" cy="6743700"/>
                      </a:xfrm>
                      <a:prstGeom prst="rect">
                        <a:avLst/>
                      </a:prstGeom>
                    </p:spPr>
                  </p:pic>
                </p:oleObj>
              </mc:Fallback>
            </mc:AlternateContent>
          </a:graphicData>
        </a:graphic>
      </p:graphicFrame>
    </p:spTree>
    <p:extLst>
      <p:ext uri="{BB962C8B-B14F-4D97-AF65-F5344CB8AC3E}">
        <p14:creationId xmlns:p14="http://schemas.microsoft.com/office/powerpoint/2010/main" val="19511277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7D8455-EC95-419E-9C31-552887CD706C}"/>
              </a:ext>
            </a:extLst>
          </p:cNvPr>
          <p:cNvSpPr>
            <a:spLocks noGrp="1"/>
          </p:cNvSpPr>
          <p:nvPr>
            <p:ph type="title"/>
          </p:nvPr>
        </p:nvSpPr>
        <p:spPr>
          <a:xfrm>
            <a:off x="195944" y="365125"/>
            <a:ext cx="11698514" cy="1325563"/>
          </a:xfrm>
        </p:spPr>
        <p:style>
          <a:lnRef idx="3">
            <a:schemeClr val="lt1"/>
          </a:lnRef>
          <a:fillRef idx="1">
            <a:schemeClr val="accent5"/>
          </a:fillRef>
          <a:effectRef idx="1">
            <a:schemeClr val="accent5"/>
          </a:effectRef>
          <a:fontRef idx="minor">
            <a:schemeClr val="lt1"/>
          </a:fontRef>
        </p:style>
        <p:txBody>
          <a:bodyPr>
            <a:normAutofit/>
          </a:bodyPr>
          <a:lstStyle/>
          <a:p>
            <a:pPr algn="ctr"/>
            <a:r>
              <a:rPr lang="nl-NL">
                <a:effectLst>
                  <a:outerShdw blurRad="38100" dist="38100" dir="2700000" algn="tl">
                    <a:srgbClr val="C0C0C0"/>
                  </a:outerShdw>
                </a:effectLst>
                <a:latin typeface="Times New Roman" pitchFamily="18" charset="0"/>
                <a:cs typeface="Times New Roman" pitchFamily="18" charset="0"/>
              </a:rPr>
              <a:t>4</a:t>
            </a:r>
            <a:r>
              <a:rPr lang="en-US" b="1" i="1">
                <a:effectLst>
                  <a:outerShdw blurRad="38100" dist="38100" dir="2700000" algn="tl">
                    <a:srgbClr val="C0C0C0"/>
                  </a:outerShdw>
                </a:effectLst>
                <a:latin typeface="Times New Roman" pitchFamily="18" charset="0"/>
                <a:cs typeface="Times New Roman" pitchFamily="18" charset="0"/>
              </a:rPr>
              <a:t>. Kỹ năng giải thích, thuyết phục, hướng dẫn các bên tự nguyện giải quyết tranh chấp</a:t>
            </a:r>
            <a:endParaRPr lang="en-US" dirty="0">
              <a:solidFill>
                <a:srgbClr val="0070C0"/>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176981" y="1690688"/>
            <a:ext cx="11710219" cy="5066839"/>
          </a:xfrm>
        </p:spPr>
        <p:txBody>
          <a:bodyPr/>
          <a:lstStyle/>
          <a:p>
            <a:pPr marL="0" indent="0">
              <a:buNone/>
            </a:pPr>
            <a:endParaRPr lang="en-US" dirty="0"/>
          </a:p>
        </p:txBody>
      </p:sp>
      <p:sp>
        <p:nvSpPr>
          <p:cNvPr id="6" name="Oval 5"/>
          <p:cNvSpPr/>
          <p:nvPr/>
        </p:nvSpPr>
        <p:spPr>
          <a:xfrm>
            <a:off x="176981" y="1690688"/>
            <a:ext cx="4203290" cy="5066839"/>
          </a:xfrm>
          <a:prstGeom prst="ellipse">
            <a:avLst/>
          </a:prstGeom>
          <a:solidFill>
            <a:srgbClr val="F1D7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tabLst>
                <a:tab pos="117475" algn="l"/>
              </a:tabLst>
            </a:pPr>
            <a:r>
              <a:rPr lang="en-US" sz="3500" b="1" dirty="0">
                <a:solidFill>
                  <a:schemeClr val="tx1"/>
                </a:solidFill>
                <a:latin typeface="Times New Roman" panose="02020603050405020304" pitchFamily="18" charset="0"/>
                <a:cs typeface="Times New Roman" panose="02020603050405020304" pitchFamily="18" charset="0"/>
              </a:rPr>
              <a:t>Mục đích của thỏa thuận là để đạt được những lợi ích nhất định theo cách hợp tác và hòa bình</a:t>
            </a:r>
          </a:p>
        </p:txBody>
      </p:sp>
      <p:sp>
        <p:nvSpPr>
          <p:cNvPr id="7" name="Rectangle 6"/>
          <p:cNvSpPr/>
          <p:nvPr/>
        </p:nvSpPr>
        <p:spPr>
          <a:xfrm>
            <a:off x="4852220" y="1690688"/>
            <a:ext cx="6858000" cy="5066839"/>
          </a:xfrm>
          <a:prstGeom prst="rect">
            <a:avLst/>
          </a:prstGeom>
          <a:solidFill>
            <a:srgbClr val="F1D7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buFontTx/>
              <a:buChar char="-"/>
            </a:pPr>
            <a:r>
              <a:rPr lang="en-US" sz="3000" b="1" dirty="0">
                <a:solidFill>
                  <a:schemeClr val="tx1"/>
                </a:solidFill>
                <a:latin typeface="Times New Roman" panose="02020603050405020304" pitchFamily="18" charset="0"/>
                <a:cs typeface="Times New Roman" panose="02020603050405020304" pitchFamily="18" charset="0"/>
              </a:rPr>
              <a:t>Tách biệt vấn đề của mỗi bên, không phụ thuộc vào ý kiến chủ quan của họ</a:t>
            </a:r>
          </a:p>
          <a:p>
            <a:pPr marL="457200" indent="-457200" algn="just">
              <a:buFontTx/>
              <a:buChar char="-"/>
            </a:pPr>
            <a:r>
              <a:rPr lang="en-US" sz="3000" b="1" dirty="0">
                <a:solidFill>
                  <a:schemeClr val="tx1"/>
                </a:solidFill>
                <a:latin typeface="Times New Roman" panose="02020603050405020304" pitchFamily="18" charset="0"/>
                <a:cs typeface="Times New Roman" panose="02020603050405020304" pitchFamily="18" charset="0"/>
              </a:rPr>
              <a:t>Tập trung vào lợi ích, suy nghĩ về các đề xuất và đánh giá đề xuất;</a:t>
            </a:r>
          </a:p>
          <a:p>
            <a:pPr marL="457200" indent="-457200" algn="just">
              <a:buFontTx/>
              <a:buChar char="-"/>
            </a:pPr>
            <a:r>
              <a:rPr lang="en-US" sz="3000" b="1" dirty="0">
                <a:solidFill>
                  <a:schemeClr val="tx1"/>
                </a:solidFill>
                <a:latin typeface="Times New Roman" panose="02020603050405020304" pitchFamily="18" charset="0"/>
                <a:cs typeface="Times New Roman" panose="02020603050405020304" pitchFamily="18" charset="0"/>
              </a:rPr>
              <a:t>Hướng các bên đến thỏa thuận đôi bên cùng có lợi;</a:t>
            </a:r>
          </a:p>
          <a:p>
            <a:pPr marL="457200" indent="-457200" algn="just">
              <a:buFontTx/>
              <a:buChar char="-"/>
            </a:pPr>
            <a:r>
              <a:rPr lang="en-US" sz="3000" b="1" dirty="0">
                <a:solidFill>
                  <a:schemeClr val="tx1"/>
                </a:solidFill>
                <a:latin typeface="Times New Roman" panose="02020603050405020304" pitchFamily="18" charset="0"/>
                <a:cs typeface="Times New Roman" panose="02020603050405020304" pitchFamily="18" charset="0"/>
              </a:rPr>
              <a:t>Khôi phục và xây dựng lại mối quan hệ giữa các bên.</a:t>
            </a:r>
            <a:endParaRPr lang="en-US" sz="3000" dirty="0"/>
          </a:p>
        </p:txBody>
      </p:sp>
    </p:spTree>
    <p:extLst>
      <p:ext uri="{BB962C8B-B14F-4D97-AF65-F5344CB8AC3E}">
        <p14:creationId xmlns:p14="http://schemas.microsoft.com/office/powerpoint/2010/main" val="226467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 calcmode="lin" valueType="num">
                                      <p:cBhvr>
                                        <p:cTn id="14" dur="500" fill="hold"/>
                                        <p:tgtEl>
                                          <p:spTgt spid="6"/>
                                        </p:tgtEl>
                                        <p:attrNameLst>
                                          <p:attrName>style.rotation</p:attrName>
                                        </p:attrNameLst>
                                      </p:cBhvr>
                                      <p:tavLst>
                                        <p:tav tm="0">
                                          <p:val>
                                            <p:fltVal val="360"/>
                                          </p:val>
                                        </p:tav>
                                        <p:tav tm="100000">
                                          <p:val>
                                            <p:fltVal val="0"/>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43"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
                                        <p:tgtEl>
                                          <p:spTgt spid="7"/>
                                        </p:tgtEl>
                                      </p:cBhvr>
                                    </p:animEffect>
                                    <p:anim calcmode="lin" valueType="num">
                                      <p:cBhvr>
                                        <p:cTn id="21" dur="400" fill="hold"/>
                                        <p:tgtEl>
                                          <p:spTgt spid="7"/>
                                        </p:tgtEl>
                                        <p:attrNameLst>
                                          <p:attrName>ppt_x</p:attrName>
                                        </p:attrNameLst>
                                      </p:cBhvr>
                                      <p:tavLst>
                                        <p:tav tm="0">
                                          <p:val>
                                            <p:strVal val="#ppt_x"/>
                                          </p:val>
                                        </p:tav>
                                        <p:tav tm="100000">
                                          <p:val>
                                            <p:strVal val="#ppt_x"/>
                                          </p:val>
                                        </p:tav>
                                      </p:tavLst>
                                    </p:anim>
                                    <p:anim calcmode="lin" valueType="num">
                                      <p:cBhvr>
                                        <p:cTn id="22" dur="400" fill="hold"/>
                                        <p:tgtEl>
                                          <p:spTgt spid="7"/>
                                        </p:tgtEl>
                                        <p:attrNameLst>
                                          <p:attrName>ppt_y</p:attrName>
                                        </p:attrNameLst>
                                      </p:cBhvr>
                                      <p:tavLst>
                                        <p:tav tm="0">
                                          <p:val>
                                            <p:strVal val="#ppt_y+0.31"/>
                                          </p:val>
                                        </p:tav>
                                        <p:tav tm="100000">
                                          <p:val>
                                            <p:strVal val="#ppt_y+0.31"/>
                                          </p:val>
                                        </p:tav>
                                      </p:tavLst>
                                    </p:anim>
                                    <p:anim calcmode="lin" valueType="num">
                                      <p:cBhvr>
                                        <p:cTn id="23"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4"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7420" y="1640114"/>
            <a:ext cx="11738809" cy="5217886"/>
          </a:xfrm>
        </p:spPr>
        <p:txBody>
          <a:bodyPr>
            <a:noAutofit/>
          </a:bodyPr>
          <a:lstStyle/>
          <a:p>
            <a:pPr algn="just">
              <a:buFontTx/>
              <a:buChar char="-"/>
            </a:pPr>
            <a:r>
              <a:rPr lang="en-US" sz="3900" b="1" dirty="0">
                <a:latin typeface="Times New Roman" pitchFamily="18" charset="0"/>
                <a:cs typeface="Times New Roman" pitchFamily="18" charset="0"/>
              </a:rPr>
              <a:t>Biên bản hòa giải thành </a:t>
            </a:r>
          </a:p>
          <a:p>
            <a:pPr algn="just">
              <a:buFontTx/>
              <a:buChar char="-"/>
            </a:pPr>
            <a:r>
              <a:rPr lang="en-US" sz="3900" b="1" dirty="0">
                <a:latin typeface="Times New Roman" pitchFamily="18" charset="0"/>
                <a:cs typeface="Times New Roman" pitchFamily="18" charset="0"/>
              </a:rPr>
              <a:t>Biên bản hòa giải không thành </a:t>
            </a:r>
          </a:p>
          <a:p>
            <a:pPr marL="0" indent="0" algn="just">
              <a:buNone/>
            </a:pPr>
            <a:r>
              <a:rPr lang="en-US" sz="3900" b="1" i="1" dirty="0">
                <a:latin typeface="Times New Roman" pitchFamily="18" charset="0"/>
                <a:cs typeface="Times New Roman" pitchFamily="18" charset="0"/>
              </a:rPr>
              <a:t>(ghi theo mẫu và hướng dẫn)</a:t>
            </a:r>
          </a:p>
          <a:p>
            <a:pPr algn="just">
              <a:buFontTx/>
              <a:buChar char="-"/>
            </a:pPr>
            <a:r>
              <a:rPr lang="en-US" sz="3900" b="1" dirty="0">
                <a:latin typeface="Times New Roman" pitchFamily="18" charset="0"/>
                <a:cs typeface="Times New Roman" pitchFamily="18" charset="0"/>
              </a:rPr>
              <a:t>Sổ theo dõi hoạt động hòa giải ở cơ sở</a:t>
            </a:r>
          </a:p>
          <a:p>
            <a:pPr marL="0" indent="0" algn="just">
              <a:buNone/>
            </a:pPr>
            <a:r>
              <a:rPr lang="en-US" sz="3900" b="1" dirty="0">
                <a:latin typeface="Times New Roman" pitchFamily="18" charset="0"/>
                <a:cs typeface="Times New Roman" pitchFamily="18" charset="0"/>
              </a:rPr>
              <a:t> </a:t>
            </a:r>
            <a:r>
              <a:rPr lang="en-US" sz="3900" b="1" i="1" dirty="0">
                <a:latin typeface="Times New Roman" pitchFamily="18" charset="0"/>
                <a:cs typeface="Times New Roman" pitchFamily="18" charset="0"/>
              </a:rPr>
              <a:t>(ghi theo mẫu và hướng dẫn) *</a:t>
            </a:r>
          </a:p>
        </p:txBody>
      </p:sp>
      <p:sp>
        <p:nvSpPr>
          <p:cNvPr id="3" name="Title 2"/>
          <p:cNvSpPr>
            <a:spLocks noGrp="1"/>
          </p:cNvSpPr>
          <p:nvPr>
            <p:ph type="title"/>
          </p:nvPr>
        </p:nvSpPr>
        <p:spPr>
          <a:xfrm>
            <a:off x="0" y="95535"/>
            <a:ext cx="12191999" cy="1378423"/>
          </a:xfrm>
        </p:spPr>
        <p:txBody>
          <a:bodyPr>
            <a:normAutofit/>
          </a:bodyPr>
          <a:lstStyle/>
          <a:p>
            <a:pPr algn="ctr"/>
            <a:r>
              <a:rPr lang="en-US" sz="3800" b="1" dirty="0" smtClean="0">
                <a:solidFill>
                  <a:srgbClr val="FF0000"/>
                </a:solidFill>
                <a:latin typeface="Times New Roman" pitchFamily="18" charset="0"/>
                <a:cs typeface="Times New Roman" pitchFamily="18" charset="0"/>
              </a:rPr>
              <a:t>5. </a:t>
            </a:r>
            <a:r>
              <a:rPr lang="en-US" sz="3800" b="1" dirty="0">
                <a:solidFill>
                  <a:srgbClr val="FF0000"/>
                </a:solidFill>
                <a:latin typeface="Times New Roman" pitchFamily="18" charset="0"/>
                <a:cs typeface="Times New Roman" pitchFamily="18" charset="0"/>
              </a:rPr>
              <a:t>KỸ NĂNG GHI BIÊN BẢN,</a:t>
            </a:r>
            <a:br>
              <a:rPr lang="en-US" sz="3800" b="1" dirty="0">
                <a:solidFill>
                  <a:srgbClr val="FF0000"/>
                </a:solidFill>
                <a:latin typeface="Times New Roman" pitchFamily="18" charset="0"/>
                <a:cs typeface="Times New Roman" pitchFamily="18" charset="0"/>
              </a:rPr>
            </a:br>
            <a:r>
              <a:rPr lang="en-US" sz="3800" b="1" dirty="0">
                <a:solidFill>
                  <a:srgbClr val="0070C0"/>
                </a:solidFill>
                <a:latin typeface="Times New Roman" pitchFamily="18" charset="0"/>
                <a:cs typeface="Times New Roman" pitchFamily="18" charset="0"/>
              </a:rPr>
              <a:t>SỔ THEO DÕI HOẠT ĐỘNG HÒA GIẢI</a:t>
            </a:r>
          </a:p>
        </p:txBody>
      </p:sp>
    </p:spTree>
    <p:extLst>
      <p:ext uri="{BB962C8B-B14F-4D97-AF65-F5344CB8AC3E}">
        <p14:creationId xmlns:p14="http://schemas.microsoft.com/office/powerpoint/2010/main" val="31289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p:cTn id="19"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p:cTn id="26"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 calcmode="lin" valueType="num">
                                      <p:cBhvr>
                                        <p:cTn id="33"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
                                            <p:txEl>
                                              <p:pRg st="4" end="4"/>
                                            </p:txEl>
                                          </p:spTgt>
                                        </p:tgtEl>
                                        <p:attrNameLst>
                                          <p:attrName>style.visibility</p:attrName>
                                        </p:attrNameLst>
                                      </p:cBhvr>
                                      <p:to>
                                        <p:strVal val="visible"/>
                                      </p:to>
                                    </p:set>
                                    <p:anim calcmode="lin" valueType="num">
                                      <p:cBhvr>
                                        <p:cTn id="40"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AAB55111-899A-45A9-ADE1-FB00E5410D71}"/>
              </a:ext>
            </a:extLst>
          </p:cNvPr>
          <p:cNvSpPr>
            <a:spLocks noGrp="1"/>
          </p:cNvSpPr>
          <p:nvPr>
            <p:ph idx="1"/>
          </p:nvPr>
        </p:nvSpPr>
        <p:spPr>
          <a:xfrm>
            <a:off x="561109" y="135082"/>
            <a:ext cx="11378046" cy="6722918"/>
          </a:xfrm>
        </p:spPr>
        <p:txBody>
          <a:bodyPr>
            <a:normAutofit fontScale="32500" lnSpcReduction="20000"/>
          </a:bodyPr>
          <a:lstStyle/>
          <a:p>
            <a:pPr marL="0" indent="0">
              <a:buNone/>
            </a:pPr>
            <a:r>
              <a:rPr lang="vi-VN" sz="4000" b="1" i="0" dirty="0">
                <a:solidFill>
                  <a:srgbClr val="081C36"/>
                </a:solidFill>
                <a:effectLst/>
                <a:latin typeface="SegoeuiPc"/>
              </a:rPr>
              <a:t>TỔ HÒA GIẢI.........  </a:t>
            </a:r>
            <a:r>
              <a:rPr lang="vi-VN" sz="4000" i="0" dirty="0">
                <a:solidFill>
                  <a:srgbClr val="081C36"/>
                </a:solidFill>
                <a:effectLst/>
                <a:latin typeface="SegoeuiPc"/>
              </a:rPr>
              <a:t>                                                     </a:t>
            </a:r>
            <a:r>
              <a:rPr lang="vi-VN" sz="4000" b="1" i="0" dirty="0">
                <a:solidFill>
                  <a:srgbClr val="081C36"/>
                </a:solidFill>
                <a:effectLst/>
                <a:latin typeface="SegoeuiPc"/>
              </a:rPr>
              <a:t>CỘNG HÒA XÃ HỘI CHỦ NGHĨA VIỆT NAM</a:t>
            </a:r>
          </a:p>
          <a:p>
            <a:pPr marL="0" indent="0">
              <a:buNone/>
            </a:pPr>
            <a:r>
              <a:rPr lang="vi-VN" sz="4000" i="0" dirty="0">
                <a:solidFill>
                  <a:srgbClr val="081C36"/>
                </a:solidFill>
                <a:effectLst/>
                <a:latin typeface="SegoeuiPc"/>
              </a:rPr>
              <a:t>                                                                                                 </a:t>
            </a:r>
            <a:r>
              <a:rPr lang="vi-VN" sz="4000" b="1" i="0" u="sng" dirty="0">
                <a:solidFill>
                  <a:srgbClr val="081C36"/>
                </a:solidFill>
                <a:effectLst/>
                <a:latin typeface="SegoeuiPc"/>
              </a:rPr>
              <a:t>Độc lập – Tự do – Hạnh phúc </a:t>
            </a:r>
          </a:p>
          <a:p>
            <a:pPr marL="0" indent="0" algn="ctr">
              <a:buNone/>
            </a:pPr>
            <a:endParaRPr lang="vi-VN" sz="4000" b="0" i="0" dirty="0">
              <a:solidFill>
                <a:srgbClr val="081C36"/>
              </a:solidFill>
              <a:effectLst/>
              <a:latin typeface="SegoeuiPc"/>
            </a:endParaRPr>
          </a:p>
          <a:p>
            <a:pPr marL="0" indent="0" algn="ctr">
              <a:buNone/>
            </a:pPr>
            <a:r>
              <a:rPr lang="vi-VN" sz="4000" b="1" i="0" dirty="0">
                <a:solidFill>
                  <a:srgbClr val="081C36"/>
                </a:solidFill>
                <a:effectLst/>
                <a:latin typeface="SegoeuiPc"/>
              </a:rPr>
              <a:t>BIÊN BẢN HÒA GIẢI Ở CƠ SỞ</a:t>
            </a:r>
          </a:p>
          <a:p>
            <a:pPr marL="0" indent="0" algn="ctr">
              <a:buNone/>
            </a:pPr>
            <a:r>
              <a:rPr lang="vi-VN" sz="4000" b="1" i="0" dirty="0">
                <a:solidFill>
                  <a:srgbClr val="081C36"/>
                </a:solidFill>
                <a:effectLst/>
                <a:latin typeface="SegoeuiPc"/>
              </a:rPr>
              <a:t> (thành hoặc không thành) </a:t>
            </a:r>
          </a:p>
          <a:p>
            <a:pPr marL="0" indent="0">
              <a:buNone/>
            </a:pPr>
            <a:r>
              <a:rPr lang="vi-VN" sz="4000" b="0" i="0" dirty="0">
                <a:solidFill>
                  <a:srgbClr val="081C36"/>
                </a:solidFill>
                <a:effectLst/>
                <a:latin typeface="SegoeuiPc"/>
              </a:rPr>
              <a:t>Căn cứ quy định tại khoản*..... Điều 16 Luật hòa giải ở cơ sở, </a:t>
            </a:r>
          </a:p>
          <a:p>
            <a:pPr marL="0" indent="0">
              <a:buNone/>
            </a:pPr>
            <a:r>
              <a:rPr lang="vi-VN" sz="4000" b="0" i="0" dirty="0">
                <a:solidFill>
                  <a:srgbClr val="081C36"/>
                </a:solidFill>
                <a:effectLst/>
                <a:latin typeface="SegoeuiPc"/>
              </a:rPr>
              <a:t>Hôm nay, hồi....giờ….ngày……tháng…..năm..., tại địa điểm……………, tổ hòa giải.......... tiến hành hòa giải. </a:t>
            </a:r>
          </a:p>
          <a:p>
            <a:pPr marL="514350" indent="-514350">
              <a:buAutoNum type="arabicPeriod"/>
            </a:pPr>
            <a:r>
              <a:rPr lang="vi-VN" sz="4000" b="0" i="0" dirty="0">
                <a:solidFill>
                  <a:srgbClr val="081C36"/>
                </a:solidFill>
                <a:effectLst/>
                <a:latin typeface="SegoeuiPc"/>
              </a:rPr>
              <a:t>Thành phần hòa giải:</a:t>
            </a:r>
          </a:p>
          <a:p>
            <a:pPr marL="0" indent="0">
              <a:buNone/>
            </a:pPr>
            <a:r>
              <a:rPr lang="vi-VN" sz="4000" b="0" i="0" dirty="0">
                <a:solidFill>
                  <a:srgbClr val="081C36"/>
                </a:solidFill>
                <a:effectLst/>
                <a:latin typeface="SegoeuiPc"/>
              </a:rPr>
              <a:t> - Ông (bà): ………………….............. chức vụ:.............................................. </a:t>
            </a:r>
            <a:r>
              <a:rPr lang="vi-VN" sz="4000" dirty="0">
                <a:solidFill>
                  <a:srgbClr val="081C36"/>
                </a:solidFill>
                <a:latin typeface="SegoeuiPc"/>
              </a:rPr>
              <a:t>Ông (bà):……………….....................chức vụ...… ……...................……… </a:t>
            </a:r>
          </a:p>
          <a:p>
            <a:pPr>
              <a:buFontTx/>
              <a:buChar char="-"/>
            </a:pPr>
            <a:r>
              <a:rPr lang="vi-VN" sz="4000" b="0" i="0" dirty="0">
                <a:solidFill>
                  <a:srgbClr val="081C36"/>
                </a:solidFill>
                <a:effectLst/>
                <a:latin typeface="SegoeuiPc"/>
              </a:rPr>
              <a:t>Ông (bà):………………… ...............chức vụ:..........…......... ……..……… </a:t>
            </a:r>
          </a:p>
          <a:p>
            <a:pPr marL="0" indent="0">
              <a:buNone/>
            </a:pPr>
            <a:r>
              <a:rPr lang="vi-VN" sz="4000" b="0" i="0" dirty="0">
                <a:solidFill>
                  <a:srgbClr val="081C36"/>
                </a:solidFill>
                <a:effectLst/>
                <a:latin typeface="SegoeuiPc"/>
              </a:rPr>
              <a:t>2. Các Bên tham gia hòa giải, gồm: </a:t>
            </a:r>
          </a:p>
          <a:p>
            <a:pPr marL="0" indent="0">
              <a:buNone/>
            </a:pPr>
            <a:r>
              <a:rPr lang="vi-VN" sz="4000" b="0" i="0" dirty="0">
                <a:solidFill>
                  <a:srgbClr val="081C36"/>
                </a:solidFill>
                <a:effectLst/>
                <a:latin typeface="SegoeuiPc"/>
              </a:rPr>
              <a:t>  * Bên A:</a:t>
            </a:r>
          </a:p>
          <a:p>
            <a:pPr marL="0" indent="0">
              <a:buNone/>
            </a:pPr>
            <a:r>
              <a:rPr lang="vi-VN" sz="4000" b="0" i="0" dirty="0">
                <a:solidFill>
                  <a:srgbClr val="081C36"/>
                </a:solidFill>
                <a:effectLst/>
                <a:latin typeface="SegoeuiPc"/>
              </a:rPr>
              <a:t> - Họ và tên:.........................................................., sinh năm:..................... - Địa chỉ nơi ở hiện tại:.........................................................................</a:t>
            </a:r>
          </a:p>
          <a:p>
            <a:pPr marL="0" indent="0">
              <a:buNone/>
            </a:pPr>
            <a:r>
              <a:rPr lang="vi-VN" sz="4000" b="0" i="0" dirty="0">
                <a:solidFill>
                  <a:srgbClr val="081C36"/>
                </a:solidFill>
                <a:effectLst/>
                <a:latin typeface="SegoeuiPc"/>
              </a:rPr>
              <a:t> * Bên B: - Họ và tên:.................................................., sinh năm:....................... - Địa chỉ nơi ở hiện tại:.............................................................</a:t>
            </a:r>
          </a:p>
          <a:p>
            <a:pPr marL="0" indent="0">
              <a:buNone/>
            </a:pPr>
            <a:r>
              <a:rPr lang="vi-VN" sz="4000" b="0" i="0" dirty="0">
                <a:solidFill>
                  <a:srgbClr val="081C36"/>
                </a:solidFill>
                <a:effectLst/>
                <a:latin typeface="SegoeuiPc"/>
              </a:rPr>
              <a:t> * Người có liên quan đến vụ, việc hòa giải (nếu có): - Họ và tên:........................................., sinh năm:....................... - Địa chỉ nơi ở hiện tại:...........................</a:t>
            </a:r>
          </a:p>
          <a:p>
            <a:pPr marL="0" indent="0">
              <a:buNone/>
            </a:pPr>
            <a:r>
              <a:rPr lang="vi-VN" sz="4000" b="0" i="0" dirty="0">
                <a:solidFill>
                  <a:srgbClr val="081C36"/>
                </a:solidFill>
                <a:effectLst/>
                <a:latin typeface="SegoeuiPc"/>
              </a:rPr>
              <a:t>3. Nội dung hòa giải: (ghi tóm tắt nội dung mâu thuẫn, tranh chấp, vi phạm pháp luật được hòa giải; nguyên nhân của mâu thuẫn, tranh chấp, vi phạm pháp luật; ý kiến của các bên, người có liên quan đến vụ, việc hòa giải và ý kiến của tổ hòa giải):....</a:t>
            </a:r>
          </a:p>
          <a:p>
            <a:pPr marL="0" indent="0">
              <a:buNone/>
            </a:pPr>
            <a:r>
              <a:rPr lang="vi-VN" sz="4000" b="0" i="0" dirty="0">
                <a:solidFill>
                  <a:srgbClr val="081C36"/>
                </a:solidFill>
                <a:effectLst/>
                <a:latin typeface="SegoeuiPc"/>
              </a:rPr>
              <a:t> 4. Kết quả hòa giải (ghi tóm tắt nội dung thỏa thuận trong trường hợp hòa giải thành; yêu cầu của các bên và lý do hòa giải không thành). Biên bản đã được đọc lại cho những người có tên nêu trên nghe và ký xác nhận; Biên bản được lập thành … giao cho các bên mâu thuẫn, tranh chấp và lưu tại tổ hòa giải…....... một bản.</a:t>
            </a:r>
          </a:p>
          <a:p>
            <a:pPr marL="0" indent="0">
              <a:buNone/>
            </a:pPr>
            <a:r>
              <a:rPr lang="vi-VN" sz="2500" b="1" i="0" dirty="0">
                <a:solidFill>
                  <a:srgbClr val="081C36"/>
                </a:solidFill>
                <a:effectLst/>
                <a:latin typeface="SegoeuiPc"/>
              </a:rPr>
              <a:t>       </a:t>
            </a:r>
            <a:r>
              <a:rPr lang="vi-VN" b="1" i="0" dirty="0">
                <a:solidFill>
                  <a:srgbClr val="081C36"/>
                </a:solidFill>
                <a:effectLst/>
                <a:latin typeface="SegoeuiPc"/>
              </a:rPr>
              <a:t>BÊN A                                                                            BÊN B                                                                                                                 NGƯỜI CÓ LIÊN QUAN (nếu có)</a:t>
            </a:r>
          </a:p>
          <a:p>
            <a:pPr marL="0" indent="0">
              <a:buNone/>
            </a:pPr>
            <a:r>
              <a:rPr lang="vi-VN" b="1" i="0" dirty="0">
                <a:solidFill>
                  <a:srgbClr val="081C36"/>
                </a:solidFill>
                <a:effectLst/>
                <a:latin typeface="SegoeuiPc"/>
              </a:rPr>
              <a:t> (Ký, ghi rõ họ tên)                                                    (Ký, ghi rõ họ tên)                                                                                                                   (Ký, ghi rõ họ tên)</a:t>
            </a:r>
          </a:p>
          <a:p>
            <a:pPr marL="0" indent="0" algn="ctr">
              <a:buNone/>
            </a:pPr>
            <a:r>
              <a:rPr lang="vi-VN" b="1" dirty="0">
                <a:solidFill>
                  <a:srgbClr val="081C36"/>
                </a:solidFill>
                <a:latin typeface="SegoeuiPc"/>
              </a:rPr>
              <a:t>                                                      </a:t>
            </a:r>
            <a:r>
              <a:rPr lang="vi-VN" b="1" i="0" dirty="0">
                <a:solidFill>
                  <a:srgbClr val="081C36"/>
                </a:solidFill>
                <a:effectLst/>
                <a:latin typeface="SegoeuiPc"/>
              </a:rPr>
              <a:t> ĐẠI DIỆN TỔ HÒA GIẢI</a:t>
            </a:r>
          </a:p>
          <a:p>
            <a:pPr marL="0" indent="0" algn="ctr">
              <a:buNone/>
            </a:pPr>
            <a:r>
              <a:rPr lang="vi-VN" b="1" i="0" dirty="0">
                <a:solidFill>
                  <a:srgbClr val="081C36"/>
                </a:solidFill>
                <a:effectLst/>
                <a:latin typeface="SegoeuiPc"/>
              </a:rPr>
              <a:t>                                                         Hòa giải viên (Ký, ghi rõ họ tên)</a:t>
            </a:r>
            <a:endParaRPr lang="vi-VN" b="1" dirty="0"/>
          </a:p>
        </p:txBody>
      </p:sp>
    </p:spTree>
    <p:extLst>
      <p:ext uri="{BB962C8B-B14F-4D97-AF65-F5344CB8AC3E}">
        <p14:creationId xmlns:p14="http://schemas.microsoft.com/office/powerpoint/2010/main" val="2737015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1C6F84-20B2-4A3E-B7B2-4CEA1CB898A8}"/>
              </a:ext>
            </a:extLst>
          </p:cNvPr>
          <p:cNvSpPr>
            <a:spLocks noGrp="1"/>
          </p:cNvSpPr>
          <p:nvPr>
            <p:ph type="title"/>
          </p:nvPr>
        </p:nvSpPr>
        <p:spPr>
          <a:xfrm>
            <a:off x="838200" y="103910"/>
            <a:ext cx="10515600" cy="1174172"/>
          </a:xfrm>
        </p:spPr>
        <p:style>
          <a:lnRef idx="3">
            <a:schemeClr val="lt1"/>
          </a:lnRef>
          <a:fillRef idx="1">
            <a:schemeClr val="accent1"/>
          </a:fillRef>
          <a:effectRef idx="1">
            <a:schemeClr val="accent1"/>
          </a:effectRef>
          <a:fontRef idx="minor">
            <a:schemeClr val="lt1"/>
          </a:fontRef>
        </p:style>
        <p:txBody>
          <a:bodyPr>
            <a:noAutofit/>
          </a:bodyPr>
          <a:lstStyle/>
          <a:p>
            <a:r>
              <a:rPr lang="vi-VN" sz="2400" dirty="0"/>
              <a:t>HGV ghi các thông tin về vụ, việc đã thực hiện HG liên tiếp theo thứ tự từng trang, không bỏ được  trống; nội dung ghi phải chính xác, chữ viết rõ ràng; nếu có sai sót khi ghi chép, thì người ghi gạch bỏ phần sai sót, ghi chép lại</a:t>
            </a:r>
          </a:p>
        </p:txBody>
      </p:sp>
      <p:sp>
        <p:nvSpPr>
          <p:cNvPr id="3" name="Content Placeholder 2">
            <a:extLst>
              <a:ext uri="{FF2B5EF4-FFF2-40B4-BE49-F238E27FC236}">
                <a16:creationId xmlns:a16="http://schemas.microsoft.com/office/drawing/2014/main" xmlns="" id="{27351C76-9763-4682-88D3-249915A4C6CF}"/>
              </a:ext>
            </a:extLst>
          </p:cNvPr>
          <p:cNvSpPr>
            <a:spLocks noGrp="1"/>
          </p:cNvSpPr>
          <p:nvPr>
            <p:ph idx="1"/>
          </p:nvPr>
        </p:nvSpPr>
        <p:spPr>
          <a:xfrm>
            <a:off x="838200" y="1278082"/>
            <a:ext cx="10515600" cy="5403273"/>
          </a:xfrm>
        </p:spPr>
        <p:style>
          <a:lnRef idx="1">
            <a:schemeClr val="accent6"/>
          </a:lnRef>
          <a:fillRef idx="2">
            <a:schemeClr val="accent6"/>
          </a:fillRef>
          <a:effectRef idx="1">
            <a:schemeClr val="accent6"/>
          </a:effectRef>
          <a:fontRef idx="minor">
            <a:schemeClr val="dk1"/>
          </a:fontRef>
        </p:style>
        <p:txBody>
          <a:bodyPr/>
          <a:lstStyle/>
          <a:p>
            <a:r>
              <a:rPr lang="vi-VN" dirty="0"/>
              <a:t>Cột 1: ghi số thứ tự của vụ, việc thực hiện trong năm;</a:t>
            </a:r>
          </a:p>
          <a:p>
            <a:r>
              <a:rPr lang="vi-VN" dirty="0"/>
              <a:t>Cộ 2: Ngày tháng năm nhận vụ việc HG;</a:t>
            </a:r>
          </a:p>
          <a:p>
            <a:r>
              <a:rPr lang="vi-VN" dirty="0"/>
              <a:t>Cột 3: Ngày tháng năm thực hiện HG;</a:t>
            </a:r>
          </a:p>
          <a:p>
            <a:r>
              <a:rPr lang="vi-VN" dirty="0"/>
              <a:t>Cột 4: Họ tên, tuổi, địa chỉ các bên, người có liên quan;</a:t>
            </a:r>
          </a:p>
          <a:p>
            <a:r>
              <a:rPr lang="vi-VN" dirty="0"/>
              <a:t>Cột 5: Họ tên HGV, người chứng kiến việc HG;</a:t>
            </a:r>
          </a:p>
          <a:p>
            <a:r>
              <a:rPr lang="vi-VN" dirty="0"/>
              <a:t>Cột 6: Nội dung chủ yếu của vụ việc và yêu cầu của các bên;</a:t>
            </a:r>
          </a:p>
          <a:p>
            <a:r>
              <a:rPr lang="vi-VN" dirty="0"/>
              <a:t>Cột 7: Thỏa thuận hoặc yêu cầu của các bên sau khi HG;</a:t>
            </a:r>
          </a:p>
          <a:p>
            <a:r>
              <a:rPr lang="vi-VN" dirty="0"/>
              <a:t>Cột 8,9: Kết quả HG;</a:t>
            </a:r>
          </a:p>
          <a:p>
            <a:r>
              <a:rPr lang="vi-VN" dirty="0"/>
              <a:t>Cột 10: Chữ ký của HGV, người chứng kiên, người được mời;</a:t>
            </a:r>
          </a:p>
          <a:p>
            <a:r>
              <a:rPr lang="vi-VN" dirty="0"/>
              <a:t>Cột 11: Ghi chú</a:t>
            </a:r>
          </a:p>
          <a:p>
            <a:endParaRPr lang="vi-VN" dirty="0"/>
          </a:p>
          <a:p>
            <a:pPr marL="0" indent="0">
              <a:buNone/>
            </a:pPr>
            <a:endParaRPr lang="vi-VN" dirty="0"/>
          </a:p>
        </p:txBody>
      </p:sp>
    </p:spTree>
    <p:extLst>
      <p:ext uri="{BB962C8B-B14F-4D97-AF65-F5344CB8AC3E}">
        <p14:creationId xmlns:p14="http://schemas.microsoft.com/office/powerpoint/2010/main" val="4140390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7530" y="304800"/>
            <a:ext cx="8229600" cy="1252728"/>
          </a:xfrm>
        </p:spPr>
        <p:txBody>
          <a:bodyPr/>
          <a:lstStyle/>
          <a:p>
            <a:r>
              <a:rPr lang="en-US"/>
              <a:t> </a:t>
            </a:r>
          </a:p>
        </p:txBody>
      </p:sp>
      <p:sp>
        <p:nvSpPr>
          <p:cNvPr id="3" name="Content Placeholder 2"/>
          <p:cNvSpPr>
            <a:spLocks noGrp="1"/>
          </p:cNvSpPr>
          <p:nvPr>
            <p:ph idx="1"/>
          </p:nvPr>
        </p:nvSpPr>
        <p:spPr/>
        <p:txBody>
          <a:bodyPr>
            <a:normAutofit lnSpcReduction="10000"/>
          </a:bodyPr>
          <a:lstStyle/>
          <a:p>
            <a:pPr marL="0" indent="0" algn="ctr">
              <a:buNone/>
            </a:pPr>
            <a:endParaRPr lang="en-US" sz="5500" b="1" dirty="0">
              <a:solidFill>
                <a:srgbClr val="FF0000"/>
              </a:solidFill>
              <a:latin typeface="Times New Roman" pitchFamily="18" charset="0"/>
              <a:cs typeface="Times New Roman" pitchFamily="18" charset="0"/>
            </a:endParaRPr>
          </a:p>
          <a:p>
            <a:pPr marL="0" indent="0" algn="ctr">
              <a:buNone/>
            </a:pPr>
            <a:endParaRPr lang="en-US" sz="5500" b="1" dirty="0">
              <a:solidFill>
                <a:srgbClr val="FF0000"/>
              </a:solidFill>
              <a:latin typeface="Times New Roman" pitchFamily="18" charset="0"/>
              <a:cs typeface="Times New Roman" pitchFamily="18" charset="0"/>
            </a:endParaRPr>
          </a:p>
          <a:p>
            <a:pPr marL="0" indent="0" algn="ctr">
              <a:buNone/>
            </a:pPr>
            <a:r>
              <a:rPr lang="en-US" sz="5500" b="1" dirty="0">
                <a:solidFill>
                  <a:srgbClr val="FF0000"/>
                </a:solidFill>
                <a:latin typeface="Times New Roman" pitchFamily="18" charset="0"/>
                <a:cs typeface="Times New Roman" pitchFamily="18" charset="0"/>
              </a:rPr>
              <a:t>PHẦN III</a:t>
            </a:r>
          </a:p>
          <a:p>
            <a:pPr marL="0" indent="0" algn="ctr">
              <a:buNone/>
            </a:pPr>
            <a:r>
              <a:rPr lang="en-US" sz="5500" b="1" dirty="0">
                <a:solidFill>
                  <a:srgbClr val="00B0F0"/>
                </a:solidFill>
                <a:latin typeface="Times New Roman" pitchFamily="18" charset="0"/>
                <a:cs typeface="Times New Roman" pitchFamily="18" charset="0"/>
              </a:rPr>
              <a:t>QUY TRÌNH </a:t>
            </a:r>
          </a:p>
          <a:p>
            <a:pPr marL="0" indent="0" algn="ctr">
              <a:buNone/>
            </a:pPr>
            <a:r>
              <a:rPr lang="en-US" sz="5500" b="1" dirty="0">
                <a:solidFill>
                  <a:srgbClr val="00B0F0"/>
                </a:solidFill>
                <a:latin typeface="Times New Roman" pitchFamily="18" charset="0"/>
                <a:cs typeface="Times New Roman" pitchFamily="18" charset="0"/>
              </a:rPr>
              <a:t>HÒA GIẢI Ở CƠ SỞ</a:t>
            </a:r>
          </a:p>
          <a:p>
            <a:pPr marL="0" indent="0" algn="just">
              <a:buNone/>
            </a:pPr>
            <a:endParaRPr lang="en-US" sz="5500" b="1" dirty="0">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6300" y="207818"/>
            <a:ext cx="2514600" cy="2899064"/>
          </a:xfrm>
          <a:prstGeom prst="rect">
            <a:avLst/>
          </a:prstGeom>
        </p:spPr>
      </p:pic>
    </p:spTree>
    <p:extLst>
      <p:ext uri="{BB962C8B-B14F-4D97-AF65-F5344CB8AC3E}">
        <p14:creationId xmlns:p14="http://schemas.microsoft.com/office/powerpoint/2010/main" val="5869160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834057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style>
          <a:lnRef idx="1">
            <a:schemeClr val="accent2"/>
          </a:lnRef>
          <a:fillRef idx="2">
            <a:schemeClr val="accent2"/>
          </a:fillRef>
          <a:effectRef idx="1">
            <a:schemeClr val="accent2"/>
          </a:effectRef>
          <a:fontRef idx="minor">
            <a:schemeClr val="dk1"/>
          </a:fontRef>
        </p:style>
        <p:txBody>
          <a:bodyPr/>
          <a:lstStyle/>
          <a:p>
            <a:pPr algn="ctr"/>
            <a:r>
              <a:rPr lang="en-US" b="1" dirty="0"/>
              <a:t>1. CHUẨN BỊ HÒA GIẢI (</a:t>
            </a:r>
            <a:r>
              <a:rPr lang="en-US" b="1" dirty="0" err="1"/>
              <a:t>tt</a:t>
            </a:r>
            <a:r>
              <a:rPr lang="en-US" b="1" dirty="0"/>
              <a:t>)</a:t>
            </a:r>
          </a:p>
        </p:txBody>
      </p:sp>
      <p:sp>
        <p:nvSpPr>
          <p:cNvPr id="3" name="Content Placeholder 2"/>
          <p:cNvSpPr>
            <a:spLocks noGrp="1"/>
          </p:cNvSpPr>
          <p:nvPr>
            <p:ph sz="half" idx="1"/>
          </p:nvPr>
        </p:nvSpPr>
        <p:spPr>
          <a:xfrm>
            <a:off x="584617" y="1203960"/>
            <a:ext cx="5398529" cy="5346742"/>
          </a:xfrm>
        </p:spPr>
        <p:style>
          <a:lnRef idx="1">
            <a:schemeClr val="accent6"/>
          </a:lnRef>
          <a:fillRef idx="2">
            <a:schemeClr val="accent6"/>
          </a:fillRef>
          <a:effectRef idx="1">
            <a:schemeClr val="accent6"/>
          </a:effectRef>
          <a:fontRef idx="minor">
            <a:schemeClr val="dk1"/>
          </a:fontRef>
        </p:style>
        <p:txBody>
          <a:bodyPr>
            <a:noAutofit/>
          </a:bodyPr>
          <a:lstStyle/>
          <a:p>
            <a:pPr marL="0" indent="0" algn="ctr">
              <a:buNone/>
            </a:pPr>
            <a:r>
              <a:rPr lang="en-US" sz="3000" b="1" dirty="0">
                <a:latin typeface="Times New Roman" pitchFamily="18" charset="0"/>
                <a:cs typeface="Times New Roman" pitchFamily="18" charset="0"/>
              </a:rPr>
              <a:t>GẶP GỠ TRỰC TIẾP/</a:t>
            </a:r>
          </a:p>
          <a:p>
            <a:pPr marL="0" indent="0" algn="ctr">
              <a:buNone/>
            </a:pPr>
            <a:r>
              <a:rPr lang="en-US" sz="3000" b="1" dirty="0">
                <a:latin typeface="Times New Roman" pitchFamily="18" charset="0"/>
                <a:cs typeface="Times New Roman" pitchFamily="18" charset="0"/>
              </a:rPr>
              <a:t>GỌI ĐIỆN THOẠI</a:t>
            </a:r>
          </a:p>
          <a:p>
            <a:pPr marL="0" indent="0" algn="just">
              <a:spcBef>
                <a:spcPts val="0"/>
              </a:spcBef>
              <a:buNone/>
            </a:pPr>
            <a:r>
              <a:rPr lang="en-US" sz="3000" b="1" dirty="0">
                <a:latin typeface="Times New Roman" pitchFamily="18" charset="0"/>
                <a:cs typeface="Times New Roman" pitchFamily="18" charset="0"/>
              </a:rPr>
              <a:t>- Đề nghị họ trình bày lại vụ việc</a:t>
            </a:r>
          </a:p>
          <a:p>
            <a:pPr marL="0" indent="0" algn="just">
              <a:spcBef>
                <a:spcPts val="0"/>
              </a:spcBef>
              <a:buNone/>
            </a:pPr>
            <a:r>
              <a:rPr lang="en-US" sz="3000" b="1" dirty="0">
                <a:latin typeface="Times New Roman" pitchFamily="18" charset="0"/>
                <a:cs typeface="Times New Roman" pitchFamily="18" charset="0"/>
              </a:rPr>
              <a:t>- Cho họ phát biểu quan điểm cá nhân, nhận xét về vụ việc và bày tỏ nguyện vọng</a:t>
            </a:r>
          </a:p>
          <a:p>
            <a:pPr marL="0" indent="0" algn="just">
              <a:spcBef>
                <a:spcPts val="0"/>
              </a:spcBef>
              <a:buNone/>
            </a:pPr>
            <a:r>
              <a:rPr lang="en-US" sz="3000" b="1" dirty="0">
                <a:latin typeface="Times New Roman" pitchFamily="18" charset="0"/>
                <a:cs typeface="Times New Roman" pitchFamily="18" charset="0"/>
              </a:rPr>
              <a:t>- Nói cho họ biết về phiên họp hòa giải sẽ diễn ra như thế nào</a:t>
            </a:r>
          </a:p>
          <a:p>
            <a:pPr marL="0" indent="0" algn="just">
              <a:spcBef>
                <a:spcPts val="0"/>
              </a:spcBef>
              <a:buNone/>
            </a:pPr>
            <a:r>
              <a:rPr lang="en-US" sz="3000" b="1" dirty="0">
                <a:latin typeface="Times New Roman" pitchFamily="18" charset="0"/>
                <a:cs typeface="Times New Roman" pitchFamily="18" charset="0"/>
              </a:rPr>
              <a:t>- Thống nhất với </a:t>
            </a:r>
            <a:r>
              <a:rPr lang="en-US" sz="3000" b="1" dirty="0" err="1">
                <a:latin typeface="Times New Roman" pitchFamily="18" charset="0"/>
                <a:cs typeface="Times New Roman" pitchFamily="18" charset="0"/>
              </a:rPr>
              <a:t>họ</a:t>
            </a:r>
            <a:r>
              <a:rPr lang="en-US" sz="3000" b="1" dirty="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về</a:t>
            </a:r>
            <a:r>
              <a:rPr lang="en-US" sz="3000" b="1" dirty="0" smtClean="0">
                <a:latin typeface="Times New Roman" pitchFamily="18" charset="0"/>
                <a:cs typeface="Times New Roman" pitchFamily="18" charset="0"/>
              </a:rPr>
              <a:t>  </a:t>
            </a:r>
            <a:r>
              <a:rPr lang="en-US" sz="3000" b="1" dirty="0">
                <a:latin typeface="Times New Roman" pitchFamily="18" charset="0"/>
                <a:cs typeface="Times New Roman" pitchFamily="18" charset="0"/>
              </a:rPr>
              <a:t>thời gian và địa điểm hòa giải *</a:t>
            </a:r>
          </a:p>
        </p:txBody>
      </p:sp>
      <p:sp>
        <p:nvSpPr>
          <p:cNvPr id="4" name="Content Placeholder 3"/>
          <p:cNvSpPr>
            <a:spLocks noGrp="1"/>
          </p:cNvSpPr>
          <p:nvPr>
            <p:ph sz="half" idx="2"/>
          </p:nvPr>
        </p:nvSpPr>
        <p:spPr>
          <a:xfrm>
            <a:off x="6168043" y="1219200"/>
            <a:ext cx="5353397" cy="5364162"/>
          </a:xfrm>
        </p:spPr>
        <p:style>
          <a:lnRef idx="1">
            <a:schemeClr val="accent6"/>
          </a:lnRef>
          <a:fillRef idx="2">
            <a:schemeClr val="accent6"/>
          </a:fillRef>
          <a:effectRef idx="1">
            <a:schemeClr val="accent6"/>
          </a:effectRef>
          <a:fontRef idx="minor">
            <a:schemeClr val="dk1"/>
          </a:fontRef>
        </p:style>
        <p:txBody>
          <a:bodyPr>
            <a:normAutofit fontScale="25000" lnSpcReduction="20000"/>
          </a:bodyPr>
          <a:lstStyle/>
          <a:p>
            <a:pPr marL="0" indent="0" algn="just">
              <a:buNone/>
            </a:pPr>
            <a:r>
              <a:rPr lang="en-US" sz="12000" b="1" dirty="0"/>
              <a:t>- Lắng nghe các bên trình bày và ghi chép lại diễn biến sự việc, ghi lại lời trình bày của từng bên, từng người có liên quan, người biết về vụ việc</a:t>
            </a:r>
          </a:p>
          <a:p>
            <a:pPr marL="0" indent="0" algn="just">
              <a:buNone/>
            </a:pPr>
            <a:r>
              <a:rPr lang="en-US" sz="12000" b="1" dirty="0"/>
              <a:t>           Lập hồ sơ vụ việc:</a:t>
            </a:r>
          </a:p>
          <a:p>
            <a:pPr marL="0" indent="0" algn="just">
              <a:spcBef>
                <a:spcPts val="0"/>
              </a:spcBef>
              <a:buClr>
                <a:schemeClr val="accent1"/>
              </a:buClr>
              <a:buSzPct val="100000"/>
              <a:buNone/>
              <a:defRPr/>
            </a:pPr>
            <a:r>
              <a:rPr lang="en-US" sz="12000" b="1" dirty="0"/>
              <a:t>- Xác định hòa giải thuộc lĩnh vực nào (đất đai, </a:t>
            </a:r>
            <a:r>
              <a:rPr lang="en-US" sz="12000" b="1" dirty="0" err="1" smtClean="0"/>
              <a:t>hôn</a:t>
            </a:r>
            <a:r>
              <a:rPr lang="en-US" sz="12000" b="1" dirty="0" smtClean="0"/>
              <a:t> </a:t>
            </a:r>
            <a:r>
              <a:rPr lang="en-US" sz="12000" b="1" dirty="0"/>
              <a:t>nhân gia đình, thừa kế, dân sự, hình sự, hành chính…)</a:t>
            </a:r>
          </a:p>
          <a:p>
            <a:pPr marL="0" indent="0" algn="just">
              <a:spcBef>
                <a:spcPts val="0"/>
              </a:spcBef>
              <a:buClr>
                <a:schemeClr val="accent1"/>
              </a:buClr>
              <a:buSzPct val="100000"/>
              <a:buNone/>
              <a:defRPr/>
            </a:pPr>
            <a:r>
              <a:rPr lang="en-US" sz="12000" b="1" dirty="0"/>
              <a:t>- Xác định đối tượng (nhân vật chính) trong tranh chấp, mâu thuẫn)</a:t>
            </a:r>
          </a:p>
          <a:p>
            <a:pPr marL="0" indent="0">
              <a:buNone/>
            </a:pPr>
            <a:r>
              <a:rPr lang="en-US" sz="12000" dirty="0"/>
              <a:t>  </a:t>
            </a:r>
          </a:p>
          <a:p>
            <a:pPr marL="0" indent="0">
              <a:buNone/>
            </a:pPr>
            <a:endParaRPr lang="en-US" dirty="0"/>
          </a:p>
        </p:txBody>
      </p:sp>
      <p:sp>
        <p:nvSpPr>
          <p:cNvPr id="5" name="Right Arrow 4"/>
          <p:cNvSpPr/>
          <p:nvPr/>
        </p:nvSpPr>
        <p:spPr>
          <a:xfrm>
            <a:off x="5983146" y="3038643"/>
            <a:ext cx="369795" cy="2182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192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additive="base">
                                        <p:cTn id="4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additive="base">
                                        <p:cTn id="4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
                                            <p:bg/>
                                          </p:spTgt>
                                        </p:tgtEl>
                                        <p:attrNameLst>
                                          <p:attrName>style.visibility</p:attrName>
                                        </p:attrNameLst>
                                      </p:cBhvr>
                                      <p:to>
                                        <p:strVal val="visible"/>
                                      </p:to>
                                    </p:set>
                                    <p:anim calcmode="lin" valueType="num">
                                      <p:cBhvr additive="base">
                                        <p:cTn id="54" dur="500" fill="hold"/>
                                        <p:tgtEl>
                                          <p:spTgt spid="4">
                                            <p:bg/>
                                          </p:spTgt>
                                        </p:tgtEl>
                                        <p:attrNameLst>
                                          <p:attrName>ppt_x</p:attrName>
                                        </p:attrNameLst>
                                      </p:cBhvr>
                                      <p:tavLst>
                                        <p:tav tm="0">
                                          <p:val>
                                            <p:strVal val="#ppt_x"/>
                                          </p:val>
                                        </p:tav>
                                        <p:tav tm="100000">
                                          <p:val>
                                            <p:strVal val="#ppt_x"/>
                                          </p:val>
                                        </p:tav>
                                      </p:tavLst>
                                    </p:anim>
                                    <p:anim calcmode="lin" valueType="num">
                                      <p:cBhvr additive="base">
                                        <p:cTn id="55"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 calcmode="lin" valueType="num">
                                      <p:cBhvr additive="base">
                                        <p:cTn id="60"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4">
                                            <p:txEl>
                                              <p:pRg st="1" end="1"/>
                                            </p:txEl>
                                          </p:spTgt>
                                        </p:tgtEl>
                                        <p:attrNameLst>
                                          <p:attrName>style.visibility</p:attrName>
                                        </p:attrNameLst>
                                      </p:cBhvr>
                                      <p:to>
                                        <p:strVal val="visible"/>
                                      </p:to>
                                    </p:set>
                                    <p:anim calcmode="lin" valueType="num">
                                      <p:cBhvr additive="base">
                                        <p:cTn id="66"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4">
                                            <p:txEl>
                                              <p:pRg st="2" end="2"/>
                                            </p:txEl>
                                          </p:spTgt>
                                        </p:tgtEl>
                                        <p:attrNameLst>
                                          <p:attrName>style.visibility</p:attrName>
                                        </p:attrNameLst>
                                      </p:cBhvr>
                                      <p:to>
                                        <p:strVal val="visible"/>
                                      </p:to>
                                    </p:set>
                                    <p:anim calcmode="lin" valueType="num">
                                      <p:cBhvr additive="base">
                                        <p:cTn id="7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4">
                                            <p:txEl>
                                              <p:pRg st="3" end="3"/>
                                            </p:txEl>
                                          </p:spTgt>
                                        </p:tgtEl>
                                        <p:attrNameLst>
                                          <p:attrName>style.visibility</p:attrName>
                                        </p:attrNameLst>
                                      </p:cBhvr>
                                      <p:to>
                                        <p:strVal val="visible"/>
                                      </p:to>
                                    </p:set>
                                    <p:anim calcmode="lin" valueType="num">
                                      <p:cBhvr additive="base">
                                        <p:cTn id="78"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4">
                                            <p:txEl>
                                              <p:pRg st="4" end="4"/>
                                            </p:txEl>
                                          </p:spTgt>
                                        </p:tgtEl>
                                        <p:attrNameLst>
                                          <p:attrName>style.visibility</p:attrName>
                                        </p:attrNameLst>
                                      </p:cBhvr>
                                      <p:to>
                                        <p:strVal val="visible"/>
                                      </p:to>
                                    </p:set>
                                    <p:anim calcmode="lin" valueType="num">
                                      <p:cBhvr additive="base">
                                        <p:cTn id="84"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52400"/>
            <a:ext cx="8763000" cy="914400"/>
          </a:xfrm>
        </p:spPr>
        <p:style>
          <a:lnRef idx="1">
            <a:schemeClr val="accent1"/>
          </a:lnRef>
          <a:fillRef idx="2">
            <a:schemeClr val="accent1"/>
          </a:fillRef>
          <a:effectRef idx="1">
            <a:schemeClr val="accent1"/>
          </a:effectRef>
          <a:fontRef idx="minor">
            <a:schemeClr val="dk1"/>
          </a:fontRef>
        </p:style>
        <p:txBody>
          <a:bodyPr>
            <a:noAutofit/>
          </a:bodyPr>
          <a:lstStyle/>
          <a:p>
            <a:pPr algn="ctr"/>
            <a:r>
              <a:rPr lang="en-US" sz="3600" b="1">
                <a:solidFill>
                  <a:srgbClr val="C00000"/>
                </a:solidFill>
                <a:latin typeface="Times New Roman" panose="02020603050405020304" pitchFamily="18" charset="0"/>
                <a:cs typeface="Times New Roman" panose="02020603050405020304" pitchFamily="18" charset="0"/>
              </a:rPr>
              <a:t>2</a:t>
            </a:r>
            <a:r>
              <a:rPr lang="en-US" sz="3600" b="1" smtClean="0">
                <a:solidFill>
                  <a:srgbClr val="C00000"/>
                </a:solidFill>
                <a:latin typeface="Times New Roman" panose="02020603050405020304" pitchFamily="18" charset="0"/>
                <a:cs typeface="Times New Roman" panose="02020603050405020304" pitchFamily="18" charset="0"/>
              </a:rPr>
              <a:t>. </a:t>
            </a:r>
            <a:r>
              <a:rPr lang="en-US" sz="3600" b="1" dirty="0">
                <a:solidFill>
                  <a:srgbClr val="C00000"/>
                </a:solidFill>
                <a:latin typeface="Times New Roman" panose="02020603050405020304" pitchFamily="18" charset="0"/>
                <a:cs typeface="Times New Roman" panose="02020603050405020304" pitchFamily="18" charset="0"/>
              </a:rPr>
              <a:t>ĐẶT CÂU HỎI</a:t>
            </a:r>
          </a:p>
        </p:txBody>
      </p:sp>
      <p:sp>
        <p:nvSpPr>
          <p:cNvPr id="3" name="Content Placeholder 2"/>
          <p:cNvSpPr>
            <a:spLocks noGrp="1"/>
          </p:cNvSpPr>
          <p:nvPr>
            <p:ph idx="1"/>
          </p:nvPr>
        </p:nvSpPr>
        <p:spPr>
          <a:xfrm>
            <a:off x="1061357" y="1066800"/>
            <a:ext cx="10254343" cy="5562600"/>
          </a:xfrm>
          <a:solidFill>
            <a:schemeClr val="accent2">
              <a:lumMod val="20000"/>
              <a:lumOff val="80000"/>
            </a:schemeClr>
          </a:solidFill>
        </p:spPr>
        <p:txBody>
          <a:bodyPr>
            <a:noAutofit/>
          </a:bodyPr>
          <a:lstStyle/>
          <a:p>
            <a:pPr marL="0" indent="0" algn="just">
              <a:spcBef>
                <a:spcPts val="0"/>
              </a:spcBef>
              <a:buNone/>
            </a:pPr>
            <a:r>
              <a:rPr lang="en-US" sz="3300" dirty="0">
                <a:latin typeface="Times New Roman" panose="02020603050405020304" pitchFamily="18" charset="0"/>
                <a:cs typeface="Times New Roman" panose="02020603050405020304" pitchFamily="18" charset="0"/>
              </a:rPr>
              <a:t>Khi thu thập thông tin, HGV cần có kỹ năng đặt câu hỏi nhằm thu thập được thông tin mình cần. Có 2 loại câu hỏi: Câu hỏi đóng và câu hỏi mở.</a:t>
            </a:r>
          </a:p>
          <a:p>
            <a:pPr marL="514350" indent="-514350" algn="just">
              <a:spcBef>
                <a:spcPts val="0"/>
              </a:spcBef>
              <a:buAutoNum type="arabicPeriod"/>
            </a:pPr>
            <a:r>
              <a:rPr lang="en-US" sz="3300" spc="-90" dirty="0">
                <a:latin typeface="Times New Roman" panose="02020603050405020304" pitchFamily="18" charset="0"/>
                <a:cs typeface="Times New Roman" panose="02020603050405020304" pitchFamily="18" charset="0"/>
              </a:rPr>
              <a:t>Ví dụ câu hỏi đóng: </a:t>
            </a:r>
            <a:r>
              <a:rPr lang="en-US" sz="3300" i="1" spc="-90" dirty="0">
                <a:latin typeface="Times New Roman" panose="02020603050405020304" pitchFamily="18" charset="0"/>
                <a:cs typeface="Times New Roman" panose="02020603050405020304" pitchFamily="18" charset="0"/>
              </a:rPr>
              <a:t>Chị đã báo cáo chính quyền về hành vi bạo lực của chồng chị chưa?”; “Chồng chị có thường xuyên say rượu không?</a:t>
            </a:r>
          </a:p>
          <a:p>
            <a:pPr marL="514350" indent="-514350" algn="just">
              <a:spcBef>
                <a:spcPts val="0"/>
              </a:spcBef>
              <a:buAutoNum type="arabicPeriod"/>
            </a:pPr>
            <a:r>
              <a:rPr lang="en-US" sz="3300" dirty="0">
                <a:latin typeface="Times New Roman" panose="02020603050405020304" pitchFamily="18" charset="0"/>
                <a:cs typeface="Times New Roman" panose="02020603050405020304" pitchFamily="18" charset="0"/>
              </a:rPr>
              <a:t>Ví dụ câu hỏi mở: </a:t>
            </a:r>
            <a:r>
              <a:rPr lang="en-US" sz="3300" i="1" dirty="0">
                <a:latin typeface="Times New Roman" panose="02020603050405020304" pitchFamily="18" charset="0"/>
                <a:cs typeface="Times New Roman" panose="02020603050405020304" pitchFamily="18" charset="0"/>
              </a:rPr>
              <a:t>“Hằng ngày, anh ấy đối xử với chị như thế nào?”;“Khi chị có ý kiến về việc cờ bạc, rượu chè thì chồng chị đã phản ứng ra sao?”; “Chị hãy kể một sự việc xảy ra gần đây nhất mà hai anh chị có xích mích?”</a:t>
            </a:r>
            <a:endParaRPr lang="en-US" sz="3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287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fltVal val="0"/>
                                          </p:val>
                                        </p:tav>
                                        <p:tav tm="100000">
                                          <p:val>
                                            <p:strVal val="#ppt_w"/>
                                          </p:val>
                                        </p:tav>
                                      </p:tavLst>
                                    </p:anim>
                                    <p:anim calcmode="lin" valueType="num">
                                      <p:cBhvr>
                                        <p:cTn id="13" dur="1000" fill="hold"/>
                                        <p:tgtEl>
                                          <p:spTgt spid="3">
                                            <p:bg/>
                                          </p:spTgt>
                                        </p:tgtEl>
                                        <p:attrNameLst>
                                          <p:attrName>ppt_h</p:attrName>
                                        </p:attrNameLst>
                                      </p:cBhvr>
                                      <p:tavLst>
                                        <p:tav tm="0">
                                          <p:val>
                                            <p:fltVal val="0"/>
                                          </p:val>
                                        </p:tav>
                                        <p:tav tm="100000">
                                          <p:val>
                                            <p:strVal val="#ppt_h"/>
                                          </p:val>
                                        </p:tav>
                                      </p:tavLst>
                                    </p:anim>
                                    <p:anim calcmode="lin" valueType="num">
                                      <p:cBhvr>
                                        <p:cTn id="14" dur="1000" fill="hold"/>
                                        <p:tgtEl>
                                          <p:spTgt spid="3">
                                            <p:bg/>
                                          </p:spTgt>
                                        </p:tgtEl>
                                        <p:attrNameLst>
                                          <p:attrName>style.rotation</p:attrName>
                                        </p:attrNameLst>
                                      </p:cBhvr>
                                      <p:tavLst>
                                        <p:tav tm="0">
                                          <p:val>
                                            <p:fltVal val="90"/>
                                          </p:val>
                                        </p:tav>
                                        <p:tav tm="100000">
                                          <p:val>
                                            <p:fltVal val="0"/>
                                          </p:val>
                                        </p:tav>
                                      </p:tavLst>
                                    </p:anim>
                                    <p:animEffect transition="in" filter="fade">
                                      <p:cBhvr>
                                        <p:cTn id="15" dur="1000"/>
                                        <p:tgtEl>
                                          <p:spTgt spid="3">
                                            <p:bg/>
                                          </p:spTgt>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 calcmode="lin" valueType="num">
                                      <p:cBhvr>
                                        <p:cTn id="20"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 calcmode="lin" valueType="num">
                                      <p:cBhvr>
                                        <p:cTn id="3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680" y="137160"/>
            <a:ext cx="8199120" cy="117348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spcBef>
                <a:spcPts val="0"/>
              </a:spcBef>
              <a:defRPr/>
            </a:pPr>
            <a:r>
              <a:rPr lang="en-US" sz="3900" b="1" dirty="0"/>
              <a:t>3. TÌM HIỂU CÁC QUY ĐỊNH </a:t>
            </a:r>
            <a:br>
              <a:rPr lang="en-US" sz="3900" b="1" dirty="0"/>
            </a:br>
            <a:r>
              <a:rPr lang="en-US" sz="3900" b="1" dirty="0"/>
              <a:t>PHÁP LUẬT</a:t>
            </a:r>
          </a:p>
        </p:txBody>
      </p:sp>
      <p:sp>
        <p:nvSpPr>
          <p:cNvPr id="3" name="Content Placeholder 2"/>
          <p:cNvSpPr>
            <a:spLocks noGrp="1"/>
          </p:cNvSpPr>
          <p:nvPr>
            <p:ph idx="1"/>
          </p:nvPr>
        </p:nvSpPr>
        <p:spPr>
          <a:xfrm>
            <a:off x="1159329" y="1447800"/>
            <a:ext cx="9666513" cy="5410200"/>
          </a:xfrm>
        </p:spPr>
        <p:style>
          <a:lnRef idx="1">
            <a:schemeClr val="accent6"/>
          </a:lnRef>
          <a:fillRef idx="2">
            <a:schemeClr val="accent6"/>
          </a:fillRef>
          <a:effectRef idx="1">
            <a:schemeClr val="accent6"/>
          </a:effectRef>
          <a:fontRef idx="minor">
            <a:schemeClr val="dk1"/>
          </a:fontRef>
        </p:style>
        <p:txBody>
          <a:bodyPr>
            <a:noAutofit/>
          </a:bodyPr>
          <a:lstStyle/>
          <a:p>
            <a:r>
              <a:rPr lang="en-US" sz="3600" dirty="0">
                <a:latin typeface="Times New Roman" panose="02020603050405020304" pitchFamily="18" charset="0"/>
                <a:cs typeface="Times New Roman" panose="02020603050405020304" pitchFamily="18" charset="0"/>
              </a:rPr>
              <a:t>Đọc quy định pháp luật (Bộ luật, luật, nghị định, thông tư), các tài liệu pháp luật liên quan (báo, án lệ, quyết định dân sự của </a:t>
            </a:r>
            <a:r>
              <a:rPr lang="en-US" sz="3600" dirty="0" err="1">
                <a:latin typeface="Times New Roman" panose="02020603050405020304" pitchFamily="18" charset="0"/>
                <a:cs typeface="Times New Roman" panose="02020603050405020304" pitchFamily="18" charset="0"/>
              </a:rPr>
              <a:t>tòa</a:t>
            </a:r>
            <a:r>
              <a:rPr lang="en-US" sz="3600" dirty="0">
                <a:latin typeface="Times New Roman" panose="02020603050405020304" pitchFamily="18" charset="0"/>
                <a:cs typeface="Times New Roman" panose="02020603050405020304" pitchFamily="18" charset="0"/>
              </a:rPr>
              <a:t> án) điều chỉnh vấn đề, nội dung tranh chấp</a:t>
            </a:r>
          </a:p>
          <a:p>
            <a:r>
              <a:rPr lang="en-US" sz="3600" dirty="0">
                <a:latin typeface="Times New Roman" panose="02020603050405020304" pitchFamily="18" charset="0"/>
                <a:cs typeface="Times New Roman" panose="02020603050405020304" pitchFamily="18" charset="0"/>
              </a:rPr>
              <a:t>Đối chiếu quyền, nghĩa vụ và trách nhiệm của mỗi bên</a:t>
            </a:r>
          </a:p>
          <a:p>
            <a:r>
              <a:rPr lang="en-US" sz="3600" dirty="0">
                <a:latin typeface="Times New Roman" panose="02020603050405020304" pitchFamily="18" charset="0"/>
                <a:cs typeface="Times New Roman" panose="02020603050405020304" pitchFamily="18" charset="0"/>
              </a:rPr>
              <a:t>Trả lời được câu hỏi: </a:t>
            </a:r>
            <a:r>
              <a:rPr lang="en-US" sz="3600" b="1" i="1" dirty="0">
                <a:latin typeface="Times New Roman" panose="02020603050405020304" pitchFamily="18" charset="0"/>
                <a:cs typeface="Times New Roman" panose="02020603050405020304" pitchFamily="18" charset="0"/>
              </a:rPr>
              <a:t>Ai sai, ai đúng, sai đến đâu và đúng ở mức độ nào</a:t>
            </a:r>
            <a:r>
              <a:rPr lang="en-US" sz="3600" dirty="0">
                <a:latin typeface="Times New Roman" panose="02020603050405020304" pitchFamily="18" charset="0"/>
                <a:cs typeface="Times New Roman" panose="02020603050405020304" pitchFamily="18" charset="0"/>
              </a:rPr>
              <a:t>, pháp luật quy định về vấn đề này như thế nào, vấn đề này sẽ giải quyết như thế nào theo quy định pháp luật?</a:t>
            </a:r>
          </a:p>
        </p:txBody>
      </p:sp>
    </p:spTree>
    <p:extLst>
      <p:ext uri="{BB962C8B-B14F-4D97-AF65-F5344CB8AC3E}">
        <p14:creationId xmlns:p14="http://schemas.microsoft.com/office/powerpoint/2010/main" val="418458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wipe(down)">
                                      <p:cBhvr>
                                        <p:cTn id="12" dur="580">
                                          <p:stCondLst>
                                            <p:cond delay="0"/>
                                          </p:stCondLst>
                                        </p:cTn>
                                        <p:tgtEl>
                                          <p:spTgt spid="3">
                                            <p:bg/>
                                          </p:spTgt>
                                        </p:tgtEl>
                                      </p:cBhvr>
                                    </p:animEffect>
                                    <p:anim calcmode="lin" valueType="num">
                                      <p:cBhvr>
                                        <p:cTn id="13" dur="1822" tmFilter="0,0; 0.14,0.36; 0.43,0.73; 0.71,0.91; 1.0,1.0">
                                          <p:stCondLst>
                                            <p:cond delay="0"/>
                                          </p:stCondLst>
                                        </p:cTn>
                                        <p:tgtEl>
                                          <p:spTgt spid="3">
                                            <p:bg/>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bg/>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bg/>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bg/>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bg/>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bg/>
                                          </p:spTgt>
                                        </p:tgtEl>
                                      </p:cBhvr>
                                      <p:to x="100000" y="60000"/>
                                    </p:animScale>
                                    <p:animScale>
                                      <p:cBhvr>
                                        <p:cTn id="19" dur="166" decel="50000">
                                          <p:stCondLst>
                                            <p:cond delay="676"/>
                                          </p:stCondLst>
                                        </p:cTn>
                                        <p:tgtEl>
                                          <p:spTgt spid="3">
                                            <p:bg/>
                                          </p:spTgt>
                                        </p:tgtEl>
                                      </p:cBhvr>
                                      <p:to x="100000" y="100000"/>
                                    </p:animScale>
                                    <p:animScale>
                                      <p:cBhvr>
                                        <p:cTn id="20" dur="26">
                                          <p:stCondLst>
                                            <p:cond delay="1312"/>
                                          </p:stCondLst>
                                        </p:cTn>
                                        <p:tgtEl>
                                          <p:spTgt spid="3">
                                            <p:bg/>
                                          </p:spTgt>
                                        </p:tgtEl>
                                      </p:cBhvr>
                                      <p:to x="100000" y="80000"/>
                                    </p:animScale>
                                    <p:animScale>
                                      <p:cBhvr>
                                        <p:cTn id="21" dur="166" decel="50000">
                                          <p:stCondLst>
                                            <p:cond delay="1338"/>
                                          </p:stCondLst>
                                        </p:cTn>
                                        <p:tgtEl>
                                          <p:spTgt spid="3">
                                            <p:bg/>
                                          </p:spTgt>
                                        </p:tgtEl>
                                      </p:cBhvr>
                                      <p:to x="100000" y="100000"/>
                                    </p:animScale>
                                    <p:animScale>
                                      <p:cBhvr>
                                        <p:cTn id="22" dur="26">
                                          <p:stCondLst>
                                            <p:cond delay="1642"/>
                                          </p:stCondLst>
                                        </p:cTn>
                                        <p:tgtEl>
                                          <p:spTgt spid="3">
                                            <p:bg/>
                                          </p:spTgt>
                                        </p:tgtEl>
                                      </p:cBhvr>
                                      <p:to x="100000" y="90000"/>
                                    </p:animScale>
                                    <p:animScale>
                                      <p:cBhvr>
                                        <p:cTn id="23" dur="166" decel="50000">
                                          <p:stCondLst>
                                            <p:cond delay="1668"/>
                                          </p:stCondLst>
                                        </p:cTn>
                                        <p:tgtEl>
                                          <p:spTgt spid="3">
                                            <p:bg/>
                                          </p:spTgt>
                                        </p:tgtEl>
                                      </p:cBhvr>
                                      <p:to x="100000" y="100000"/>
                                    </p:animScale>
                                    <p:animScale>
                                      <p:cBhvr>
                                        <p:cTn id="24" dur="26">
                                          <p:stCondLst>
                                            <p:cond delay="1808"/>
                                          </p:stCondLst>
                                        </p:cTn>
                                        <p:tgtEl>
                                          <p:spTgt spid="3">
                                            <p:bg/>
                                          </p:spTgt>
                                        </p:tgtEl>
                                      </p:cBhvr>
                                      <p:to x="100000" y="95000"/>
                                    </p:animScale>
                                    <p:animScale>
                                      <p:cBhvr>
                                        <p:cTn id="25" dur="166" decel="50000">
                                          <p:stCondLst>
                                            <p:cond delay="1834"/>
                                          </p:stCondLst>
                                        </p:cTn>
                                        <p:tgtEl>
                                          <p:spTgt spid="3">
                                            <p:bg/>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wipe(down)">
                                      <p:cBhvr>
                                        <p:cTn id="30" dur="580">
                                          <p:stCondLst>
                                            <p:cond delay="0"/>
                                          </p:stCondLst>
                                        </p:cTn>
                                        <p:tgtEl>
                                          <p:spTgt spid="3">
                                            <p:txEl>
                                              <p:pRg st="0" end="0"/>
                                            </p:txEl>
                                          </p:spTgt>
                                        </p:tgtEl>
                                      </p:cBhvr>
                                    </p:animEffect>
                                    <p:anim calcmode="lin" valueType="num">
                                      <p:cBhvr>
                                        <p:cTn id="31"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0" end="0"/>
                                            </p:txEl>
                                          </p:spTgt>
                                        </p:tgtEl>
                                      </p:cBhvr>
                                      <p:to x="100000" y="60000"/>
                                    </p:animScale>
                                    <p:animScale>
                                      <p:cBhvr>
                                        <p:cTn id="37" dur="166" decel="50000">
                                          <p:stCondLst>
                                            <p:cond delay="676"/>
                                          </p:stCondLst>
                                        </p:cTn>
                                        <p:tgtEl>
                                          <p:spTgt spid="3">
                                            <p:txEl>
                                              <p:pRg st="0" end="0"/>
                                            </p:txEl>
                                          </p:spTgt>
                                        </p:tgtEl>
                                      </p:cBhvr>
                                      <p:to x="100000" y="100000"/>
                                    </p:animScale>
                                    <p:animScale>
                                      <p:cBhvr>
                                        <p:cTn id="38" dur="26">
                                          <p:stCondLst>
                                            <p:cond delay="1312"/>
                                          </p:stCondLst>
                                        </p:cTn>
                                        <p:tgtEl>
                                          <p:spTgt spid="3">
                                            <p:txEl>
                                              <p:pRg st="0" end="0"/>
                                            </p:txEl>
                                          </p:spTgt>
                                        </p:tgtEl>
                                      </p:cBhvr>
                                      <p:to x="100000" y="80000"/>
                                    </p:animScale>
                                    <p:animScale>
                                      <p:cBhvr>
                                        <p:cTn id="39" dur="166" decel="50000">
                                          <p:stCondLst>
                                            <p:cond delay="1338"/>
                                          </p:stCondLst>
                                        </p:cTn>
                                        <p:tgtEl>
                                          <p:spTgt spid="3">
                                            <p:txEl>
                                              <p:pRg st="0" end="0"/>
                                            </p:txEl>
                                          </p:spTgt>
                                        </p:tgtEl>
                                      </p:cBhvr>
                                      <p:to x="100000" y="100000"/>
                                    </p:animScale>
                                    <p:animScale>
                                      <p:cBhvr>
                                        <p:cTn id="40" dur="26">
                                          <p:stCondLst>
                                            <p:cond delay="1642"/>
                                          </p:stCondLst>
                                        </p:cTn>
                                        <p:tgtEl>
                                          <p:spTgt spid="3">
                                            <p:txEl>
                                              <p:pRg st="0" end="0"/>
                                            </p:txEl>
                                          </p:spTgt>
                                        </p:tgtEl>
                                      </p:cBhvr>
                                      <p:to x="100000" y="90000"/>
                                    </p:animScale>
                                    <p:animScale>
                                      <p:cBhvr>
                                        <p:cTn id="41" dur="166" decel="50000">
                                          <p:stCondLst>
                                            <p:cond delay="1668"/>
                                          </p:stCondLst>
                                        </p:cTn>
                                        <p:tgtEl>
                                          <p:spTgt spid="3">
                                            <p:txEl>
                                              <p:pRg st="0" end="0"/>
                                            </p:txEl>
                                          </p:spTgt>
                                        </p:tgtEl>
                                      </p:cBhvr>
                                      <p:to x="100000" y="100000"/>
                                    </p:animScale>
                                    <p:animScale>
                                      <p:cBhvr>
                                        <p:cTn id="42" dur="26">
                                          <p:stCondLst>
                                            <p:cond delay="1808"/>
                                          </p:stCondLst>
                                        </p:cTn>
                                        <p:tgtEl>
                                          <p:spTgt spid="3">
                                            <p:txEl>
                                              <p:pRg st="0" end="0"/>
                                            </p:txEl>
                                          </p:spTgt>
                                        </p:tgtEl>
                                      </p:cBhvr>
                                      <p:to x="100000" y="95000"/>
                                    </p:animScale>
                                    <p:animScale>
                                      <p:cBhvr>
                                        <p:cTn id="43" dur="166" decel="50000">
                                          <p:stCondLst>
                                            <p:cond delay="1834"/>
                                          </p:stCondLst>
                                        </p:cTn>
                                        <p:tgtEl>
                                          <p:spTgt spid="3">
                                            <p:txEl>
                                              <p:pRg st="0" end="0"/>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3">
                                            <p:txEl>
                                              <p:pRg st="1" end="1"/>
                                            </p:txEl>
                                          </p:spTgt>
                                        </p:tgtEl>
                                        <p:attrNameLst>
                                          <p:attrName>style.visibility</p:attrName>
                                        </p:attrNameLst>
                                      </p:cBhvr>
                                      <p:to>
                                        <p:strVal val="visible"/>
                                      </p:to>
                                    </p:set>
                                    <p:animEffect transition="in" filter="wipe(down)">
                                      <p:cBhvr>
                                        <p:cTn id="48" dur="580">
                                          <p:stCondLst>
                                            <p:cond delay="0"/>
                                          </p:stCondLst>
                                        </p:cTn>
                                        <p:tgtEl>
                                          <p:spTgt spid="3">
                                            <p:txEl>
                                              <p:pRg st="1" end="1"/>
                                            </p:txEl>
                                          </p:spTgt>
                                        </p:tgtEl>
                                      </p:cBhvr>
                                    </p:animEffect>
                                    <p:anim calcmode="lin" valueType="num">
                                      <p:cBhvr>
                                        <p:cTn id="49"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54" dur="26">
                                          <p:stCondLst>
                                            <p:cond delay="650"/>
                                          </p:stCondLst>
                                        </p:cTn>
                                        <p:tgtEl>
                                          <p:spTgt spid="3">
                                            <p:txEl>
                                              <p:pRg st="1" end="1"/>
                                            </p:txEl>
                                          </p:spTgt>
                                        </p:tgtEl>
                                      </p:cBhvr>
                                      <p:to x="100000" y="60000"/>
                                    </p:animScale>
                                    <p:animScale>
                                      <p:cBhvr>
                                        <p:cTn id="55" dur="166" decel="50000">
                                          <p:stCondLst>
                                            <p:cond delay="676"/>
                                          </p:stCondLst>
                                        </p:cTn>
                                        <p:tgtEl>
                                          <p:spTgt spid="3">
                                            <p:txEl>
                                              <p:pRg st="1" end="1"/>
                                            </p:txEl>
                                          </p:spTgt>
                                        </p:tgtEl>
                                      </p:cBhvr>
                                      <p:to x="100000" y="100000"/>
                                    </p:animScale>
                                    <p:animScale>
                                      <p:cBhvr>
                                        <p:cTn id="56" dur="26">
                                          <p:stCondLst>
                                            <p:cond delay="1312"/>
                                          </p:stCondLst>
                                        </p:cTn>
                                        <p:tgtEl>
                                          <p:spTgt spid="3">
                                            <p:txEl>
                                              <p:pRg st="1" end="1"/>
                                            </p:txEl>
                                          </p:spTgt>
                                        </p:tgtEl>
                                      </p:cBhvr>
                                      <p:to x="100000" y="80000"/>
                                    </p:animScale>
                                    <p:animScale>
                                      <p:cBhvr>
                                        <p:cTn id="57" dur="166" decel="50000">
                                          <p:stCondLst>
                                            <p:cond delay="1338"/>
                                          </p:stCondLst>
                                        </p:cTn>
                                        <p:tgtEl>
                                          <p:spTgt spid="3">
                                            <p:txEl>
                                              <p:pRg st="1" end="1"/>
                                            </p:txEl>
                                          </p:spTgt>
                                        </p:tgtEl>
                                      </p:cBhvr>
                                      <p:to x="100000" y="100000"/>
                                    </p:animScale>
                                    <p:animScale>
                                      <p:cBhvr>
                                        <p:cTn id="58" dur="26">
                                          <p:stCondLst>
                                            <p:cond delay="1642"/>
                                          </p:stCondLst>
                                        </p:cTn>
                                        <p:tgtEl>
                                          <p:spTgt spid="3">
                                            <p:txEl>
                                              <p:pRg st="1" end="1"/>
                                            </p:txEl>
                                          </p:spTgt>
                                        </p:tgtEl>
                                      </p:cBhvr>
                                      <p:to x="100000" y="90000"/>
                                    </p:animScale>
                                    <p:animScale>
                                      <p:cBhvr>
                                        <p:cTn id="59" dur="166" decel="50000">
                                          <p:stCondLst>
                                            <p:cond delay="1668"/>
                                          </p:stCondLst>
                                        </p:cTn>
                                        <p:tgtEl>
                                          <p:spTgt spid="3">
                                            <p:txEl>
                                              <p:pRg st="1" end="1"/>
                                            </p:txEl>
                                          </p:spTgt>
                                        </p:tgtEl>
                                      </p:cBhvr>
                                      <p:to x="100000" y="100000"/>
                                    </p:animScale>
                                    <p:animScale>
                                      <p:cBhvr>
                                        <p:cTn id="60" dur="26">
                                          <p:stCondLst>
                                            <p:cond delay="1808"/>
                                          </p:stCondLst>
                                        </p:cTn>
                                        <p:tgtEl>
                                          <p:spTgt spid="3">
                                            <p:txEl>
                                              <p:pRg st="1" end="1"/>
                                            </p:txEl>
                                          </p:spTgt>
                                        </p:tgtEl>
                                      </p:cBhvr>
                                      <p:to x="100000" y="95000"/>
                                    </p:animScale>
                                    <p:animScale>
                                      <p:cBhvr>
                                        <p:cTn id="61" dur="166" decel="50000">
                                          <p:stCondLst>
                                            <p:cond delay="1834"/>
                                          </p:stCondLst>
                                        </p:cTn>
                                        <p:tgtEl>
                                          <p:spTgt spid="3">
                                            <p:txEl>
                                              <p:pRg st="1" end="1"/>
                                            </p:txEl>
                                          </p:spTgt>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3">
                                            <p:txEl>
                                              <p:pRg st="2" end="2"/>
                                            </p:txEl>
                                          </p:spTgt>
                                        </p:tgtEl>
                                        <p:attrNameLst>
                                          <p:attrName>style.visibility</p:attrName>
                                        </p:attrNameLst>
                                      </p:cBhvr>
                                      <p:to>
                                        <p:strVal val="visible"/>
                                      </p:to>
                                    </p:set>
                                    <p:animEffect transition="in" filter="wipe(down)">
                                      <p:cBhvr>
                                        <p:cTn id="66" dur="580">
                                          <p:stCondLst>
                                            <p:cond delay="0"/>
                                          </p:stCondLst>
                                        </p:cTn>
                                        <p:tgtEl>
                                          <p:spTgt spid="3">
                                            <p:txEl>
                                              <p:pRg st="2" end="2"/>
                                            </p:txEl>
                                          </p:spTgt>
                                        </p:tgtEl>
                                      </p:cBhvr>
                                    </p:animEffect>
                                    <p:anim calcmode="lin" valueType="num">
                                      <p:cBhvr>
                                        <p:cTn id="67"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72" dur="26">
                                          <p:stCondLst>
                                            <p:cond delay="650"/>
                                          </p:stCondLst>
                                        </p:cTn>
                                        <p:tgtEl>
                                          <p:spTgt spid="3">
                                            <p:txEl>
                                              <p:pRg st="2" end="2"/>
                                            </p:txEl>
                                          </p:spTgt>
                                        </p:tgtEl>
                                      </p:cBhvr>
                                      <p:to x="100000" y="60000"/>
                                    </p:animScale>
                                    <p:animScale>
                                      <p:cBhvr>
                                        <p:cTn id="73" dur="166" decel="50000">
                                          <p:stCondLst>
                                            <p:cond delay="676"/>
                                          </p:stCondLst>
                                        </p:cTn>
                                        <p:tgtEl>
                                          <p:spTgt spid="3">
                                            <p:txEl>
                                              <p:pRg st="2" end="2"/>
                                            </p:txEl>
                                          </p:spTgt>
                                        </p:tgtEl>
                                      </p:cBhvr>
                                      <p:to x="100000" y="100000"/>
                                    </p:animScale>
                                    <p:animScale>
                                      <p:cBhvr>
                                        <p:cTn id="74" dur="26">
                                          <p:stCondLst>
                                            <p:cond delay="1312"/>
                                          </p:stCondLst>
                                        </p:cTn>
                                        <p:tgtEl>
                                          <p:spTgt spid="3">
                                            <p:txEl>
                                              <p:pRg st="2" end="2"/>
                                            </p:txEl>
                                          </p:spTgt>
                                        </p:tgtEl>
                                      </p:cBhvr>
                                      <p:to x="100000" y="80000"/>
                                    </p:animScale>
                                    <p:animScale>
                                      <p:cBhvr>
                                        <p:cTn id="75" dur="166" decel="50000">
                                          <p:stCondLst>
                                            <p:cond delay="1338"/>
                                          </p:stCondLst>
                                        </p:cTn>
                                        <p:tgtEl>
                                          <p:spTgt spid="3">
                                            <p:txEl>
                                              <p:pRg st="2" end="2"/>
                                            </p:txEl>
                                          </p:spTgt>
                                        </p:tgtEl>
                                      </p:cBhvr>
                                      <p:to x="100000" y="100000"/>
                                    </p:animScale>
                                    <p:animScale>
                                      <p:cBhvr>
                                        <p:cTn id="76" dur="26">
                                          <p:stCondLst>
                                            <p:cond delay="1642"/>
                                          </p:stCondLst>
                                        </p:cTn>
                                        <p:tgtEl>
                                          <p:spTgt spid="3">
                                            <p:txEl>
                                              <p:pRg st="2" end="2"/>
                                            </p:txEl>
                                          </p:spTgt>
                                        </p:tgtEl>
                                      </p:cBhvr>
                                      <p:to x="100000" y="90000"/>
                                    </p:animScale>
                                    <p:animScale>
                                      <p:cBhvr>
                                        <p:cTn id="77" dur="166" decel="50000">
                                          <p:stCondLst>
                                            <p:cond delay="1668"/>
                                          </p:stCondLst>
                                        </p:cTn>
                                        <p:tgtEl>
                                          <p:spTgt spid="3">
                                            <p:txEl>
                                              <p:pRg st="2" end="2"/>
                                            </p:txEl>
                                          </p:spTgt>
                                        </p:tgtEl>
                                      </p:cBhvr>
                                      <p:to x="100000" y="100000"/>
                                    </p:animScale>
                                    <p:animScale>
                                      <p:cBhvr>
                                        <p:cTn id="78" dur="26">
                                          <p:stCondLst>
                                            <p:cond delay="1808"/>
                                          </p:stCondLst>
                                        </p:cTn>
                                        <p:tgtEl>
                                          <p:spTgt spid="3">
                                            <p:txEl>
                                              <p:pRg st="2" end="2"/>
                                            </p:txEl>
                                          </p:spTgt>
                                        </p:tgtEl>
                                      </p:cBhvr>
                                      <p:to x="100000" y="95000"/>
                                    </p:animScale>
                                    <p:animScale>
                                      <p:cBhvr>
                                        <p:cTn id="79"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636" y="1298865"/>
            <a:ext cx="11263746" cy="5614557"/>
          </a:xfrm>
        </p:spPr>
        <p:txBody>
          <a:bodyPr>
            <a:normAutofit fontScale="90000"/>
          </a:bodyPr>
          <a:lstStyle/>
          <a:p>
            <a:pPr algn="just"/>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sz="3100" b="1" dirty="0">
                <a:solidFill>
                  <a:srgbClr val="7030A0"/>
                </a:solidFill>
              </a:rPr>
              <a:t>Nguyên tắc: HGV không được xuất hiện trước bên tranh chấp kia như là một người “thân thiết” với đối thủ của họ.</a:t>
            </a:r>
            <a:br>
              <a:rPr lang="en-US" sz="3100" b="1" dirty="0">
                <a:solidFill>
                  <a:srgbClr val="7030A0"/>
                </a:solidFill>
              </a:rPr>
            </a:br>
            <a:r>
              <a:rPr lang="en-US" sz="3100" b="1" dirty="0">
                <a:solidFill>
                  <a:srgbClr val="7030A0"/>
                </a:solidFill>
              </a:rPr>
              <a:t>Hãy giữ quan hệ bình thường và hãy nói về chuyện khác</a:t>
            </a:r>
            <a:r>
              <a:rPr lang="en-US" sz="2700" b="1" dirty="0">
                <a:solidFill>
                  <a:srgbClr val="7030A0"/>
                </a:solidFill>
              </a:rPr>
              <a:t/>
            </a:r>
            <a:br>
              <a:rPr lang="en-US" sz="2700" b="1" dirty="0">
                <a:solidFill>
                  <a:srgbClr val="7030A0"/>
                </a:solidFill>
              </a:rPr>
            </a:br>
            <a:r>
              <a:rPr lang="en-US" sz="2700" dirty="0"/>
              <a:t/>
            </a:r>
            <a:br>
              <a:rPr lang="en-US" sz="2700" dirty="0"/>
            </a:br>
            <a:r>
              <a:rPr lang="en-US" dirty="0"/>
              <a:t> </a:t>
            </a:r>
          </a:p>
        </p:txBody>
      </p:sp>
      <p:sp>
        <p:nvSpPr>
          <p:cNvPr id="3" name="Text Placeholder 2"/>
          <p:cNvSpPr>
            <a:spLocks noGrp="1"/>
          </p:cNvSpPr>
          <p:nvPr>
            <p:ph type="body" idx="1"/>
          </p:nvPr>
        </p:nvSpPr>
        <p:spPr>
          <a:xfrm>
            <a:off x="2362200" y="457201"/>
            <a:ext cx="7772400" cy="685800"/>
          </a:xfrm>
        </p:spPr>
        <p:style>
          <a:lnRef idx="1">
            <a:schemeClr val="accent4"/>
          </a:lnRef>
          <a:fillRef idx="2">
            <a:schemeClr val="accent4"/>
          </a:fillRef>
          <a:effectRef idx="1">
            <a:schemeClr val="accent4"/>
          </a:effectRef>
          <a:fontRef idx="minor">
            <a:schemeClr val="dk1"/>
          </a:fontRef>
        </p:style>
        <p:txBody>
          <a:bodyPr>
            <a:noAutofit/>
          </a:bodyPr>
          <a:lstStyle/>
          <a:p>
            <a:pPr algn="ctr"/>
            <a:r>
              <a:rPr lang="en-US" sz="3900" b="1" dirty="0">
                <a:solidFill>
                  <a:schemeClr val="tx1"/>
                </a:solidFill>
                <a:latin typeface="Times New Roman" pitchFamily="18" charset="0"/>
                <a:cs typeface="Times New Roman" pitchFamily="18" charset="0"/>
              </a:rPr>
              <a:t>TRƯỜNG HỢP </a:t>
            </a:r>
          </a:p>
        </p:txBody>
      </p:sp>
      <p:sp>
        <p:nvSpPr>
          <p:cNvPr id="5" name="Oval 4"/>
          <p:cNvSpPr/>
          <p:nvPr/>
        </p:nvSpPr>
        <p:spPr>
          <a:xfrm>
            <a:off x="1018309" y="1298865"/>
            <a:ext cx="10536383" cy="3142506"/>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900" b="1" dirty="0">
                <a:solidFill>
                  <a:schemeClr val="tx1"/>
                </a:solidFill>
                <a:latin typeface="Times New Roman" pitchFamily="18" charset="0"/>
                <a:cs typeface="Times New Roman" pitchFamily="18" charset="0"/>
              </a:rPr>
              <a:t>HGV gặp một bên tranh chấp ngay trước phiên hòa giải?</a:t>
            </a:r>
            <a:r>
              <a:rPr lang="en-US" sz="3900" dirty="0">
                <a:latin typeface="Times New Roman" pitchFamily="18" charset="0"/>
                <a:cs typeface="Times New Roman" pitchFamily="18" charset="0"/>
              </a:rPr>
              <a:t> </a:t>
            </a:r>
            <a:r>
              <a:rPr lang="en-US" sz="3600" dirty="0">
                <a:latin typeface="Times New Roman" pitchFamily="18" charset="0"/>
                <a:cs typeface="Times New Roman" pitchFamily="18" charset="0"/>
              </a:rPr>
              <a:t>(</a:t>
            </a:r>
            <a:r>
              <a:rPr lang="en-US" sz="3600" dirty="0">
                <a:solidFill>
                  <a:srgbClr val="7030A0"/>
                </a:solidFill>
              </a:rPr>
              <a:t>Ví dụ hòa giải viên gặp họ trên đường đi, cùng đến nơi hòa giải)</a:t>
            </a:r>
            <a:endParaRPr lang="en-US" sz="3900" dirty="0">
              <a:latin typeface="Times New Roman" pitchFamily="18" charset="0"/>
              <a:cs typeface="Times New Roman" pitchFamily="18" charset="0"/>
            </a:endParaRPr>
          </a:p>
        </p:txBody>
      </p:sp>
    </p:spTree>
    <p:extLst>
      <p:ext uri="{BB962C8B-B14F-4D97-AF65-F5344CB8AC3E}">
        <p14:creationId xmlns:p14="http://schemas.microsoft.com/office/powerpoint/2010/main" val="178702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randombar(horizontal)">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9280" y="152400"/>
            <a:ext cx="8778240" cy="899160"/>
          </a:xfrm>
          <a:solidFill>
            <a:srgbClr val="F9AB6B"/>
          </a:solidFill>
        </p:spPr>
        <p:txBody>
          <a:bodyPr>
            <a:noAutofit/>
          </a:bodyPr>
          <a:lstStyle/>
          <a:p>
            <a:r>
              <a:rPr lang="en-US" sz="3800" b="1">
                <a:latin typeface="Times New Roman" panose="02020603050405020304" pitchFamily="18" charset="0"/>
                <a:cs typeface="Times New Roman" panose="02020603050405020304" pitchFamily="18" charset="0"/>
              </a:rPr>
              <a:t>4. TRƯỚC KHI VÀO PHIÊN HÒA GIẢI</a:t>
            </a:r>
          </a:p>
        </p:txBody>
      </p:sp>
      <p:sp>
        <p:nvSpPr>
          <p:cNvPr id="3" name="Content Placeholder 2"/>
          <p:cNvSpPr>
            <a:spLocks noGrp="1"/>
          </p:cNvSpPr>
          <p:nvPr>
            <p:ph idx="1"/>
          </p:nvPr>
        </p:nvSpPr>
        <p:spPr>
          <a:xfrm>
            <a:off x="2042160" y="1082040"/>
            <a:ext cx="8168640" cy="5547360"/>
          </a:xfrm>
        </p:spPr>
        <p:txBody>
          <a:bodyPr>
            <a:normAutofit/>
          </a:bodyPr>
          <a:lstStyle/>
          <a:p>
            <a:pPr marL="0" indent="0">
              <a:buNone/>
            </a:pPr>
            <a:r>
              <a:rPr lang="en-US" sz="3500" b="1" dirty="0" err="1">
                <a:solidFill>
                  <a:srgbClr val="0000FF"/>
                </a:solidFill>
              </a:rPr>
              <a:t>Chuẩn</a:t>
            </a:r>
            <a:r>
              <a:rPr lang="en-US" sz="3500" b="1" dirty="0">
                <a:solidFill>
                  <a:srgbClr val="0000FF"/>
                </a:solidFill>
              </a:rPr>
              <a:t> </a:t>
            </a:r>
            <a:r>
              <a:rPr lang="en-US" sz="3500" b="1" dirty="0" err="1">
                <a:solidFill>
                  <a:srgbClr val="0000FF"/>
                </a:solidFill>
              </a:rPr>
              <a:t>bị</a:t>
            </a:r>
            <a:r>
              <a:rPr lang="en-US" sz="3500" b="1" dirty="0">
                <a:solidFill>
                  <a:srgbClr val="0000FF"/>
                </a:solidFill>
              </a:rPr>
              <a:t> </a:t>
            </a:r>
            <a:r>
              <a:rPr lang="en-US" sz="3500" b="1" dirty="0" err="1">
                <a:solidFill>
                  <a:srgbClr val="0000FF"/>
                </a:solidFill>
              </a:rPr>
              <a:t>bàn</a:t>
            </a:r>
            <a:r>
              <a:rPr lang="en-US" sz="3500" b="1" dirty="0">
                <a:solidFill>
                  <a:srgbClr val="0000FF"/>
                </a:solidFill>
              </a:rPr>
              <a:t> </a:t>
            </a:r>
            <a:r>
              <a:rPr lang="en-US" sz="3500" b="1" dirty="0" err="1">
                <a:solidFill>
                  <a:srgbClr val="0000FF"/>
                </a:solidFill>
              </a:rPr>
              <a:t>nghế</a:t>
            </a:r>
            <a:r>
              <a:rPr lang="en-US" sz="3500" b="1" dirty="0">
                <a:solidFill>
                  <a:srgbClr val="0000FF"/>
                </a:solidFill>
              </a:rPr>
              <a:t>, </a:t>
            </a:r>
            <a:r>
              <a:rPr lang="en-US" sz="3500" b="1" dirty="0" err="1">
                <a:solidFill>
                  <a:srgbClr val="0000FF"/>
                </a:solidFill>
              </a:rPr>
              <a:t>vị</a:t>
            </a:r>
            <a:r>
              <a:rPr lang="en-US" sz="3500" b="1" dirty="0">
                <a:solidFill>
                  <a:srgbClr val="0000FF"/>
                </a:solidFill>
              </a:rPr>
              <a:t> </a:t>
            </a:r>
            <a:r>
              <a:rPr lang="en-US" sz="3500" b="1" dirty="0" err="1">
                <a:solidFill>
                  <a:srgbClr val="0000FF"/>
                </a:solidFill>
              </a:rPr>
              <a:t>trí</a:t>
            </a:r>
            <a:r>
              <a:rPr lang="en-US" sz="3500" b="1" dirty="0">
                <a:solidFill>
                  <a:srgbClr val="0000FF"/>
                </a:solidFill>
              </a:rPr>
              <a:t> </a:t>
            </a:r>
            <a:r>
              <a:rPr lang="en-US" sz="3500" b="1" dirty="0" err="1">
                <a:solidFill>
                  <a:srgbClr val="0000FF"/>
                </a:solidFill>
              </a:rPr>
              <a:t>ngồi</a:t>
            </a:r>
            <a:r>
              <a:rPr lang="en-US" sz="3500" b="1" dirty="0">
                <a:solidFill>
                  <a:srgbClr val="0000FF"/>
                </a:solidFill>
              </a:rPr>
              <a:t> </a:t>
            </a:r>
            <a:r>
              <a:rPr lang="en-US" sz="3500" b="1" dirty="0" err="1">
                <a:solidFill>
                  <a:srgbClr val="0000FF"/>
                </a:solidFill>
              </a:rPr>
              <a:t>của</a:t>
            </a:r>
            <a:r>
              <a:rPr lang="en-US" sz="3500" b="1" dirty="0">
                <a:solidFill>
                  <a:srgbClr val="0000FF"/>
                </a:solidFill>
              </a:rPr>
              <a:t> HGV, </a:t>
            </a:r>
            <a:r>
              <a:rPr lang="en-US" sz="3500" b="1" dirty="0" err="1">
                <a:solidFill>
                  <a:srgbClr val="0000FF"/>
                </a:solidFill>
              </a:rPr>
              <a:t>các</a:t>
            </a:r>
            <a:r>
              <a:rPr lang="en-US" sz="3500" b="1" dirty="0">
                <a:solidFill>
                  <a:srgbClr val="0000FF"/>
                </a:solidFill>
              </a:rPr>
              <a:t> </a:t>
            </a:r>
            <a:r>
              <a:rPr lang="en-US" sz="3500" b="1" dirty="0" err="1">
                <a:solidFill>
                  <a:srgbClr val="0000FF"/>
                </a:solidFill>
              </a:rPr>
              <a:t>bên</a:t>
            </a:r>
            <a:r>
              <a:rPr lang="en-US" sz="3500" b="1" dirty="0">
                <a:solidFill>
                  <a:srgbClr val="0000FF"/>
                </a:solidFill>
              </a:rPr>
              <a:t> </a:t>
            </a:r>
            <a:r>
              <a:rPr lang="en-US" sz="3500" b="1" dirty="0" err="1">
                <a:solidFill>
                  <a:srgbClr val="0000FF"/>
                </a:solidFill>
              </a:rPr>
              <a:t>tranh</a:t>
            </a:r>
            <a:r>
              <a:rPr lang="en-US" sz="3500" b="1" dirty="0">
                <a:solidFill>
                  <a:srgbClr val="0000FF"/>
                </a:solidFill>
              </a:rPr>
              <a:t> </a:t>
            </a:r>
            <a:r>
              <a:rPr lang="en-US" sz="3500" b="1" dirty="0" err="1" smtClean="0">
                <a:solidFill>
                  <a:srgbClr val="0000FF"/>
                </a:solidFill>
              </a:rPr>
              <a:t>chấp</a:t>
            </a:r>
            <a:r>
              <a:rPr lang="en-US" sz="3500" b="1" dirty="0" smtClean="0">
                <a:solidFill>
                  <a:srgbClr val="0000FF"/>
                </a:solidFill>
              </a:rPr>
              <a:t> </a:t>
            </a:r>
            <a:r>
              <a:rPr lang="en-US" sz="3500" b="1" dirty="0" err="1" smtClean="0">
                <a:solidFill>
                  <a:srgbClr val="0000FF"/>
                </a:solidFill>
              </a:rPr>
              <a:t>và</a:t>
            </a:r>
            <a:r>
              <a:rPr lang="en-US" sz="3500" b="1" dirty="0" smtClean="0">
                <a:solidFill>
                  <a:srgbClr val="0000FF"/>
                </a:solidFill>
              </a:rPr>
              <a:t> </a:t>
            </a:r>
            <a:r>
              <a:rPr lang="en-US" sz="3500" b="1" dirty="0" err="1" smtClean="0">
                <a:solidFill>
                  <a:srgbClr val="0000FF"/>
                </a:solidFill>
              </a:rPr>
              <a:t>những</a:t>
            </a:r>
            <a:r>
              <a:rPr lang="en-US" sz="3500" b="1" dirty="0" smtClean="0">
                <a:solidFill>
                  <a:srgbClr val="0000FF"/>
                </a:solidFill>
              </a:rPr>
              <a:t> </a:t>
            </a:r>
            <a:r>
              <a:rPr lang="en-US" sz="3500" b="1" dirty="0" err="1" smtClean="0">
                <a:solidFill>
                  <a:srgbClr val="0000FF"/>
                </a:solidFill>
              </a:rPr>
              <a:t>người</a:t>
            </a:r>
            <a:r>
              <a:rPr lang="en-US" sz="3500" b="1" dirty="0" smtClean="0">
                <a:solidFill>
                  <a:srgbClr val="0000FF"/>
                </a:solidFill>
              </a:rPr>
              <a:t> </a:t>
            </a:r>
            <a:r>
              <a:rPr lang="en-US" sz="3500" b="1" dirty="0" err="1">
                <a:solidFill>
                  <a:srgbClr val="0000FF"/>
                </a:solidFill>
              </a:rPr>
              <a:t>liên</a:t>
            </a:r>
            <a:r>
              <a:rPr lang="en-US" sz="3500" b="1" dirty="0">
                <a:solidFill>
                  <a:srgbClr val="0000FF"/>
                </a:solidFill>
              </a:rPr>
              <a:t> </a:t>
            </a:r>
            <a:r>
              <a:rPr lang="en-US" sz="3500" b="1" dirty="0" err="1">
                <a:solidFill>
                  <a:srgbClr val="0000FF"/>
                </a:solidFill>
              </a:rPr>
              <a:t>quan</a:t>
            </a:r>
            <a:r>
              <a:rPr lang="en-US" sz="3500" b="1" dirty="0">
                <a:solidFill>
                  <a:srgbClr val="0000FF"/>
                </a:solidFill>
              </a:rPr>
              <a:t> </a:t>
            </a:r>
          </a:p>
          <a:p>
            <a:pPr>
              <a:buFontTx/>
              <a:buChar char="-"/>
            </a:pPr>
            <a:r>
              <a:rPr lang="en-US" sz="3500" b="1" dirty="0" err="1">
                <a:solidFill>
                  <a:srgbClr val="0000FF"/>
                </a:solidFill>
              </a:rPr>
              <a:t>Nếu</a:t>
            </a:r>
            <a:r>
              <a:rPr lang="en-US" sz="3500" b="1" dirty="0">
                <a:solidFill>
                  <a:srgbClr val="0000FF"/>
                </a:solidFill>
              </a:rPr>
              <a:t> </a:t>
            </a:r>
            <a:r>
              <a:rPr lang="en-US" sz="3500" b="1" dirty="0" err="1">
                <a:solidFill>
                  <a:srgbClr val="0000FF"/>
                </a:solidFill>
              </a:rPr>
              <a:t>chỉ</a:t>
            </a:r>
            <a:r>
              <a:rPr lang="en-US" sz="3500" b="1" dirty="0">
                <a:solidFill>
                  <a:srgbClr val="0000FF"/>
                </a:solidFill>
              </a:rPr>
              <a:t> </a:t>
            </a:r>
            <a:r>
              <a:rPr lang="en-US" sz="3500" b="1" dirty="0" err="1">
                <a:solidFill>
                  <a:srgbClr val="0000FF"/>
                </a:solidFill>
              </a:rPr>
              <a:t>có</a:t>
            </a:r>
            <a:r>
              <a:rPr lang="en-US" sz="3500" b="1" dirty="0">
                <a:solidFill>
                  <a:srgbClr val="0000FF"/>
                </a:solidFill>
              </a:rPr>
              <a:t> </a:t>
            </a:r>
            <a:r>
              <a:rPr lang="en-US" sz="3500" b="1" dirty="0" err="1">
                <a:solidFill>
                  <a:srgbClr val="0000FF"/>
                </a:solidFill>
              </a:rPr>
              <a:t>bàn</a:t>
            </a:r>
            <a:r>
              <a:rPr lang="en-US" sz="3500" b="1" dirty="0">
                <a:solidFill>
                  <a:srgbClr val="0000FF"/>
                </a:solidFill>
              </a:rPr>
              <a:t> </a:t>
            </a:r>
            <a:r>
              <a:rPr lang="en-US" sz="3500" b="1" dirty="0" err="1">
                <a:solidFill>
                  <a:srgbClr val="0000FF"/>
                </a:solidFill>
              </a:rPr>
              <a:t>vuông</a:t>
            </a:r>
            <a:r>
              <a:rPr lang="en-US" sz="3500" b="1" dirty="0">
                <a:solidFill>
                  <a:srgbClr val="0000FF"/>
                </a:solidFill>
              </a:rPr>
              <a:t> </a:t>
            </a:r>
            <a:r>
              <a:rPr lang="en-US" sz="3500" b="1" dirty="0" err="1">
                <a:solidFill>
                  <a:srgbClr val="0000FF"/>
                </a:solidFill>
              </a:rPr>
              <a:t>hoặc</a:t>
            </a:r>
            <a:r>
              <a:rPr lang="en-US" sz="3500" b="1" dirty="0">
                <a:solidFill>
                  <a:srgbClr val="0000FF"/>
                </a:solidFill>
              </a:rPr>
              <a:t> </a:t>
            </a:r>
            <a:r>
              <a:rPr lang="en-US" sz="3500" b="1" dirty="0" err="1">
                <a:solidFill>
                  <a:srgbClr val="0000FF"/>
                </a:solidFill>
              </a:rPr>
              <a:t>chữ</a:t>
            </a:r>
            <a:r>
              <a:rPr lang="en-US" sz="3500" b="1" dirty="0">
                <a:solidFill>
                  <a:srgbClr val="0000FF"/>
                </a:solidFill>
              </a:rPr>
              <a:t> </a:t>
            </a:r>
            <a:r>
              <a:rPr lang="en-US" sz="3500" b="1" dirty="0" err="1">
                <a:solidFill>
                  <a:srgbClr val="0000FF"/>
                </a:solidFill>
              </a:rPr>
              <a:t>nhật</a:t>
            </a:r>
            <a:r>
              <a:rPr lang="en-US" sz="3500" b="1" dirty="0">
                <a:solidFill>
                  <a:srgbClr val="0000FF"/>
                </a:solidFill>
              </a:rPr>
              <a:t> </a:t>
            </a:r>
            <a:r>
              <a:rPr lang="en-US" sz="3500" b="1" dirty="0" err="1">
                <a:solidFill>
                  <a:srgbClr val="0000FF"/>
                </a:solidFill>
              </a:rPr>
              <a:t>thì</a:t>
            </a:r>
            <a:r>
              <a:rPr lang="en-US" sz="3500" b="1" dirty="0">
                <a:solidFill>
                  <a:srgbClr val="0000FF"/>
                </a:solidFill>
              </a:rPr>
              <a:t> HGV (</a:t>
            </a:r>
            <a:r>
              <a:rPr lang="en-US" sz="3500" b="1" dirty="0" err="1">
                <a:solidFill>
                  <a:srgbClr val="0000FF"/>
                </a:solidFill>
              </a:rPr>
              <a:t>người</a:t>
            </a:r>
            <a:r>
              <a:rPr lang="en-US" sz="3500" b="1" dirty="0">
                <a:solidFill>
                  <a:srgbClr val="0000FF"/>
                </a:solidFill>
              </a:rPr>
              <a:t> </a:t>
            </a:r>
            <a:r>
              <a:rPr lang="en-US" sz="3500" b="1" dirty="0" err="1">
                <a:solidFill>
                  <a:srgbClr val="0000FF"/>
                </a:solidFill>
              </a:rPr>
              <a:t>được</a:t>
            </a:r>
            <a:r>
              <a:rPr lang="en-US" sz="3500" b="1" dirty="0">
                <a:solidFill>
                  <a:srgbClr val="0000FF"/>
                </a:solidFill>
              </a:rPr>
              <a:t> </a:t>
            </a:r>
            <a:r>
              <a:rPr lang="en-US" sz="3500" b="1" dirty="0" err="1">
                <a:solidFill>
                  <a:srgbClr val="0000FF"/>
                </a:solidFill>
              </a:rPr>
              <a:t>mời</a:t>
            </a:r>
            <a:r>
              <a:rPr lang="en-US" sz="3500" b="1" dirty="0">
                <a:solidFill>
                  <a:srgbClr val="0000FF"/>
                </a:solidFill>
              </a:rPr>
              <a:t>, </a:t>
            </a:r>
            <a:r>
              <a:rPr lang="en-US" sz="3500" b="1" dirty="0" err="1">
                <a:solidFill>
                  <a:srgbClr val="0000FF"/>
                </a:solidFill>
              </a:rPr>
              <a:t>nếu</a:t>
            </a:r>
            <a:r>
              <a:rPr lang="en-US" sz="3500" b="1" dirty="0">
                <a:solidFill>
                  <a:srgbClr val="0000FF"/>
                </a:solidFill>
              </a:rPr>
              <a:t> </a:t>
            </a:r>
            <a:r>
              <a:rPr lang="en-US" sz="3500" b="1" dirty="0" err="1">
                <a:solidFill>
                  <a:srgbClr val="0000FF"/>
                </a:solidFill>
              </a:rPr>
              <a:t>có</a:t>
            </a:r>
            <a:r>
              <a:rPr lang="en-US" sz="3500" b="1" dirty="0">
                <a:solidFill>
                  <a:srgbClr val="0000FF"/>
                </a:solidFill>
              </a:rPr>
              <a:t>) </a:t>
            </a:r>
            <a:r>
              <a:rPr lang="en-US" sz="3500" b="1" dirty="0" err="1">
                <a:solidFill>
                  <a:srgbClr val="0000FF"/>
                </a:solidFill>
              </a:rPr>
              <a:t>ngồi</a:t>
            </a:r>
            <a:r>
              <a:rPr lang="en-US" sz="3500" b="1" dirty="0">
                <a:solidFill>
                  <a:srgbClr val="0000FF"/>
                </a:solidFill>
              </a:rPr>
              <a:t> 1 </a:t>
            </a:r>
            <a:r>
              <a:rPr lang="en-US" sz="3500" b="1" dirty="0" err="1">
                <a:solidFill>
                  <a:srgbClr val="0000FF"/>
                </a:solidFill>
              </a:rPr>
              <a:t>phía</a:t>
            </a:r>
            <a:r>
              <a:rPr lang="en-US" sz="3500" b="1" dirty="0">
                <a:solidFill>
                  <a:srgbClr val="0000FF"/>
                </a:solidFill>
              </a:rPr>
              <a:t> </a:t>
            </a:r>
            <a:r>
              <a:rPr lang="en-US" sz="3500" b="1" dirty="0" err="1">
                <a:solidFill>
                  <a:srgbClr val="0000FF"/>
                </a:solidFill>
              </a:rPr>
              <a:t>và</a:t>
            </a:r>
            <a:r>
              <a:rPr lang="en-US" sz="3500" b="1" dirty="0">
                <a:solidFill>
                  <a:srgbClr val="0000FF"/>
                </a:solidFill>
              </a:rPr>
              <a:t> </a:t>
            </a:r>
            <a:r>
              <a:rPr lang="en-US" sz="3500" b="1" dirty="0" err="1">
                <a:solidFill>
                  <a:srgbClr val="0000FF"/>
                </a:solidFill>
              </a:rPr>
              <a:t>các</a:t>
            </a:r>
            <a:r>
              <a:rPr lang="en-US" sz="3500" b="1" dirty="0">
                <a:solidFill>
                  <a:srgbClr val="0000FF"/>
                </a:solidFill>
              </a:rPr>
              <a:t> </a:t>
            </a:r>
            <a:r>
              <a:rPr lang="en-US" sz="3500" b="1" dirty="0" err="1">
                <a:solidFill>
                  <a:srgbClr val="0000FF"/>
                </a:solidFill>
              </a:rPr>
              <a:t>bên</a:t>
            </a:r>
            <a:r>
              <a:rPr lang="en-US" sz="3500" b="1" dirty="0">
                <a:solidFill>
                  <a:srgbClr val="0000FF"/>
                </a:solidFill>
              </a:rPr>
              <a:t> </a:t>
            </a:r>
            <a:r>
              <a:rPr lang="en-US" sz="3500" b="1" dirty="0" err="1">
                <a:solidFill>
                  <a:srgbClr val="0000FF"/>
                </a:solidFill>
              </a:rPr>
              <a:t>tranh</a:t>
            </a:r>
            <a:r>
              <a:rPr lang="en-US" sz="3500" b="1" dirty="0">
                <a:solidFill>
                  <a:srgbClr val="0000FF"/>
                </a:solidFill>
              </a:rPr>
              <a:t> </a:t>
            </a:r>
            <a:r>
              <a:rPr lang="en-US" sz="3500" b="1" dirty="0" err="1">
                <a:solidFill>
                  <a:srgbClr val="0000FF"/>
                </a:solidFill>
              </a:rPr>
              <a:t>chấp</a:t>
            </a:r>
            <a:r>
              <a:rPr lang="en-US" sz="3500" b="1" dirty="0">
                <a:solidFill>
                  <a:srgbClr val="0000FF"/>
                </a:solidFill>
              </a:rPr>
              <a:t> </a:t>
            </a:r>
            <a:r>
              <a:rPr lang="en-US" sz="3500" b="1" dirty="0" err="1">
                <a:solidFill>
                  <a:srgbClr val="0000FF"/>
                </a:solidFill>
              </a:rPr>
              <a:t>ngồi</a:t>
            </a:r>
            <a:r>
              <a:rPr lang="en-US" sz="3500" b="1" dirty="0">
                <a:solidFill>
                  <a:srgbClr val="0000FF"/>
                </a:solidFill>
              </a:rPr>
              <a:t> </a:t>
            </a:r>
            <a:r>
              <a:rPr lang="en-US" sz="3500" b="1" dirty="0" err="1">
                <a:solidFill>
                  <a:srgbClr val="0000FF"/>
                </a:solidFill>
              </a:rPr>
              <a:t>đối</a:t>
            </a:r>
            <a:r>
              <a:rPr lang="en-US" sz="3500" b="1" dirty="0">
                <a:solidFill>
                  <a:srgbClr val="0000FF"/>
                </a:solidFill>
              </a:rPr>
              <a:t> </a:t>
            </a:r>
            <a:r>
              <a:rPr lang="en-US" sz="3500" b="1" dirty="0" err="1">
                <a:solidFill>
                  <a:srgbClr val="0000FF"/>
                </a:solidFill>
              </a:rPr>
              <a:t>diện</a:t>
            </a:r>
            <a:endParaRPr lang="en-US" sz="3500" b="1" dirty="0">
              <a:solidFill>
                <a:srgbClr val="0000FF"/>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sz="2400" dirty="0"/>
          </a:p>
        </p:txBody>
      </p:sp>
      <p:sp>
        <p:nvSpPr>
          <p:cNvPr id="4" name="Oval Callout 3"/>
          <p:cNvSpPr/>
          <p:nvPr/>
        </p:nvSpPr>
        <p:spPr>
          <a:xfrm>
            <a:off x="4495800" y="4953000"/>
            <a:ext cx="3293918" cy="1447800"/>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rgbClr val="C00000"/>
                </a:solidFill>
              </a:rPr>
              <a:t>Tại sao lại ngồi như vậy?</a:t>
            </a:r>
          </a:p>
        </p:txBody>
      </p:sp>
    </p:spTree>
    <p:extLst>
      <p:ext uri="{BB962C8B-B14F-4D97-AF65-F5344CB8AC3E}">
        <p14:creationId xmlns:p14="http://schemas.microsoft.com/office/powerpoint/2010/main" val="196329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2217" y="832757"/>
            <a:ext cx="10048009" cy="5720443"/>
          </a:xfrm>
        </p:spPr>
        <p:txBody>
          <a:bodyPr>
            <a:normAutofit fontScale="90000"/>
          </a:bodyPr>
          <a:lstStyle/>
          <a:p>
            <a:pPr algn="just"/>
            <a:r>
              <a:rPr lang="en-US" dirty="0"/>
              <a:t/>
            </a:r>
            <a:br>
              <a:rPr lang="en-US" dirty="0"/>
            </a:br>
            <a:r>
              <a:rPr lang="en-US" dirty="0"/>
              <a:t/>
            </a:r>
            <a:br>
              <a:rPr lang="en-US" dirty="0"/>
            </a:br>
            <a:r>
              <a:rPr lang="en-US" dirty="0"/>
              <a:t/>
            </a:r>
            <a:br>
              <a:rPr lang="en-US" dirty="0"/>
            </a:br>
            <a:r>
              <a:rPr lang="en-US" dirty="0"/>
              <a:t/>
            </a:r>
            <a:br>
              <a:rPr lang="en-US" dirty="0"/>
            </a:br>
            <a:r>
              <a:rPr lang="en-US" sz="4900" b="1" dirty="0">
                <a:solidFill>
                  <a:srgbClr val="7030A0"/>
                </a:solidFill>
              </a:rPr>
              <a:t>Điều này có thể giúp HGV gửi một thông điệp tế nhị tới các bên rằng họ không phải là “địch thủ hay đang ở trong trận chiến”, và như vậy sẽ giúp các bên tập trung vào HGV như một người dẫn thông tin. Đồng thời thể hiện HGV không tỏ ra nghiêng về bất cứ bên nào trong tranh chấp</a:t>
            </a:r>
          </a:p>
        </p:txBody>
      </p:sp>
    </p:spTree>
    <p:extLst>
      <p:ext uri="{BB962C8B-B14F-4D97-AF65-F5344CB8AC3E}">
        <p14:creationId xmlns:p14="http://schemas.microsoft.com/office/powerpoint/2010/main" val="14548331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920" y="332510"/>
            <a:ext cx="2286000" cy="1447800"/>
          </a:xfrm>
          <a:solidFill>
            <a:srgbClr val="FF99FF"/>
          </a:solidFill>
        </p:spPr>
        <p:txBody>
          <a:bodyPr>
            <a:noAutofit/>
          </a:bodyPr>
          <a:lstStyle/>
          <a:p>
            <a:pPr algn="ctr"/>
            <a:r>
              <a:rPr lang="en-US" sz="3000" b="1" spc="-90">
                <a:latin typeface="Times New Roman" pitchFamily="18" charset="0"/>
                <a:cs typeface="Times New Roman" pitchFamily="18" charset="0"/>
              </a:rPr>
              <a:t>5. TIẾN HÀNH</a:t>
            </a:r>
            <a:br>
              <a:rPr lang="en-US" sz="3000" b="1" spc="-90">
                <a:latin typeface="Times New Roman" pitchFamily="18" charset="0"/>
                <a:cs typeface="Times New Roman" pitchFamily="18" charset="0"/>
              </a:rPr>
            </a:br>
            <a:r>
              <a:rPr lang="en-US" sz="3000" b="1">
                <a:latin typeface="Times New Roman" pitchFamily="18" charset="0"/>
                <a:cs typeface="Times New Roman" pitchFamily="18" charset="0"/>
              </a:rPr>
              <a:t>HÒA GIẢI</a:t>
            </a:r>
          </a:p>
        </p:txBody>
      </p:sp>
      <p:sp>
        <p:nvSpPr>
          <p:cNvPr id="3" name="Content Placeholder 2"/>
          <p:cNvSpPr>
            <a:spLocks noGrp="1"/>
          </p:cNvSpPr>
          <p:nvPr>
            <p:ph idx="1"/>
          </p:nvPr>
        </p:nvSpPr>
        <p:spPr>
          <a:xfrm>
            <a:off x="2673921" y="273049"/>
            <a:ext cx="9421097" cy="6584951"/>
          </a:xfrm>
          <a:ln/>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en-US" sz="5800" b="1" dirty="0" err="1" smtClean="0"/>
              <a:t>Tổ</a:t>
            </a:r>
            <a:r>
              <a:rPr lang="en-US" sz="5800" b="1" dirty="0" smtClean="0"/>
              <a:t> </a:t>
            </a:r>
            <a:r>
              <a:rPr lang="en-US" sz="5800" b="1" dirty="0" err="1" smtClean="0"/>
              <a:t>trưởng</a:t>
            </a:r>
            <a:r>
              <a:rPr lang="en-US" sz="5800" b="1" dirty="0" smtClean="0"/>
              <a:t> hay </a:t>
            </a:r>
            <a:r>
              <a:rPr lang="en-US" sz="5800" b="1" dirty="0" err="1" smtClean="0"/>
              <a:t>Hòa</a:t>
            </a:r>
            <a:r>
              <a:rPr lang="en-US" sz="5800" b="1" dirty="0" smtClean="0"/>
              <a:t> </a:t>
            </a:r>
            <a:r>
              <a:rPr lang="en-US" sz="5800" b="1" dirty="0"/>
              <a:t>giải </a:t>
            </a:r>
            <a:r>
              <a:rPr lang="en-US" sz="5800" b="1" dirty="0" err="1"/>
              <a:t>viên</a:t>
            </a:r>
            <a:r>
              <a:rPr lang="en-US" sz="5800" b="1" dirty="0"/>
              <a:t> </a:t>
            </a:r>
            <a:r>
              <a:rPr lang="en-US" sz="5800" b="1" dirty="0" err="1" smtClean="0"/>
              <a:t>đc</a:t>
            </a:r>
            <a:r>
              <a:rPr lang="en-US" sz="5800" b="1" dirty="0" smtClean="0"/>
              <a:t> </a:t>
            </a:r>
            <a:r>
              <a:rPr lang="en-US" sz="5800" b="1" dirty="0" err="1" smtClean="0"/>
              <a:t>phân</a:t>
            </a:r>
            <a:r>
              <a:rPr lang="en-US" sz="5800" b="1" dirty="0" smtClean="0"/>
              <a:t> </a:t>
            </a:r>
            <a:r>
              <a:rPr lang="en-US" sz="5800" b="1" dirty="0" err="1" smtClean="0"/>
              <a:t>công</a:t>
            </a:r>
            <a:r>
              <a:rPr lang="en-US" sz="5800" b="1" dirty="0" smtClean="0"/>
              <a:t>, </a:t>
            </a:r>
            <a:r>
              <a:rPr lang="en-US" sz="5800" b="1" dirty="0" err="1" smtClean="0"/>
              <a:t>nêu</a:t>
            </a:r>
            <a:r>
              <a:rPr lang="en-US" sz="5800" b="1" dirty="0" smtClean="0"/>
              <a:t> </a:t>
            </a:r>
            <a:r>
              <a:rPr lang="en-US" sz="5800" b="1" dirty="0"/>
              <a:t>lý do, mục đích, ý nghĩa của buổi hòa giải;</a:t>
            </a:r>
          </a:p>
          <a:p>
            <a:pPr marL="0" indent="0" algn="just">
              <a:buNone/>
            </a:pPr>
            <a:endParaRPr lang="en-US" sz="5800" b="1" dirty="0"/>
          </a:p>
          <a:p>
            <a:pPr algn="just"/>
            <a:r>
              <a:rPr lang="en-US" sz="5800" b="1" spc="-90" dirty="0">
                <a:latin typeface="Times New Roman" pitchFamily="18" charset="0"/>
                <a:cs typeface="Times New Roman" pitchFamily="18" charset="0"/>
              </a:rPr>
              <a:t>Thống nhất với các bên về một số quy ước, cách làm tại buổi hòa giải.</a:t>
            </a:r>
          </a:p>
          <a:p>
            <a:pPr marL="0" indent="0" algn="just">
              <a:buNone/>
            </a:pPr>
            <a:endParaRPr lang="en-US" sz="11200" b="1" dirty="0"/>
          </a:p>
          <a:p>
            <a:pPr marL="0" indent="0">
              <a:buNone/>
            </a:pPr>
            <a:endParaRPr lang="en-US" dirty="0"/>
          </a:p>
          <a:p>
            <a:pPr marL="0" indent="0" algn="just">
              <a:buNone/>
            </a:pPr>
            <a:endParaRPr lang="en-US" dirty="0"/>
          </a:p>
        </p:txBody>
      </p:sp>
      <p:sp>
        <p:nvSpPr>
          <p:cNvPr id="4" name="Text Placeholder 3"/>
          <p:cNvSpPr>
            <a:spLocks noGrp="1"/>
          </p:cNvSpPr>
          <p:nvPr>
            <p:ph type="body" sz="half" idx="2"/>
          </p:nvPr>
        </p:nvSpPr>
        <p:spPr>
          <a:xfrm>
            <a:off x="346354" y="2237509"/>
            <a:ext cx="2057399" cy="4343400"/>
          </a:xfrm>
          <a:solidFill>
            <a:schemeClr val="accent4">
              <a:lumMod val="40000"/>
              <a:lumOff val="60000"/>
            </a:schemeClr>
          </a:solidFill>
        </p:spPr>
        <p:txBody>
          <a:bodyPr/>
          <a:lstStyle/>
          <a:p>
            <a:r>
              <a:rPr lang="en-US" sz="4400" b="1" u="sng" err="1">
                <a:latin typeface="Times New Roman" pitchFamily="18" charset="0"/>
                <a:cs typeface="Times New Roman" pitchFamily="18" charset="0"/>
              </a:rPr>
              <a:t>Bước</a:t>
            </a:r>
            <a:r>
              <a:rPr lang="en-US" sz="4400" b="1" u="sng">
                <a:latin typeface="Times New Roman" pitchFamily="18" charset="0"/>
                <a:cs typeface="Times New Roman" pitchFamily="18" charset="0"/>
              </a:rPr>
              <a:t> 1</a:t>
            </a:r>
            <a:r>
              <a:rPr lang="en-US" sz="4400" b="1">
                <a:latin typeface="Times New Roman" pitchFamily="18" charset="0"/>
                <a:cs typeface="Times New Roman" pitchFamily="18" charset="0"/>
              </a:rPr>
              <a:t>: </a:t>
            </a:r>
            <a:r>
              <a:rPr lang="en-US" sz="4400" b="1" err="1">
                <a:latin typeface="Times New Roman" pitchFamily="18" charset="0"/>
                <a:cs typeface="Times New Roman" pitchFamily="18" charset="0"/>
              </a:rPr>
              <a:t>Mở</a:t>
            </a:r>
            <a:r>
              <a:rPr lang="en-US" sz="4400" b="1">
                <a:latin typeface="Times New Roman" pitchFamily="18" charset="0"/>
                <a:cs typeface="Times New Roman" pitchFamily="18" charset="0"/>
              </a:rPr>
              <a:t> </a:t>
            </a:r>
            <a:r>
              <a:rPr lang="en-US" sz="4400" b="1" err="1">
                <a:latin typeface="Times New Roman" pitchFamily="18" charset="0"/>
                <a:cs typeface="Times New Roman" pitchFamily="18" charset="0"/>
              </a:rPr>
              <a:t>đầu</a:t>
            </a:r>
            <a:r>
              <a:rPr lang="en-US" sz="4400" b="1">
                <a:latin typeface="Times New Roman" pitchFamily="18" charset="0"/>
                <a:cs typeface="Times New Roman" pitchFamily="18" charset="0"/>
              </a:rPr>
              <a:t> </a:t>
            </a:r>
            <a:r>
              <a:rPr lang="en-US" sz="4400" b="1" err="1">
                <a:latin typeface="Times New Roman" pitchFamily="18" charset="0"/>
                <a:cs typeface="Times New Roman" pitchFamily="18" charset="0"/>
              </a:rPr>
              <a:t>phiên</a:t>
            </a:r>
            <a:r>
              <a:rPr lang="en-US" sz="4400" b="1">
                <a:latin typeface="Times New Roman" pitchFamily="18" charset="0"/>
                <a:cs typeface="Times New Roman" pitchFamily="18" charset="0"/>
              </a:rPr>
              <a:t> </a:t>
            </a:r>
            <a:r>
              <a:rPr lang="en-US" sz="4400" b="1" err="1">
                <a:latin typeface="Times New Roman" pitchFamily="18" charset="0"/>
                <a:cs typeface="Times New Roman" pitchFamily="18" charset="0"/>
              </a:rPr>
              <a:t>hòa</a:t>
            </a:r>
            <a:r>
              <a:rPr lang="en-US" sz="4400" b="1">
                <a:latin typeface="Times New Roman" pitchFamily="18" charset="0"/>
                <a:cs typeface="Times New Roman" pitchFamily="18" charset="0"/>
              </a:rPr>
              <a:t> </a:t>
            </a:r>
            <a:r>
              <a:rPr lang="en-US" sz="4400" b="1" err="1">
                <a:latin typeface="Times New Roman" pitchFamily="18" charset="0"/>
                <a:cs typeface="Times New Roman" pitchFamily="18" charset="0"/>
              </a:rPr>
              <a:t>giải</a:t>
            </a:r>
            <a:endParaRPr lang="en-US" sz="4400">
              <a:latin typeface="Times New Roman" pitchFamily="18" charset="0"/>
              <a:cs typeface="Times New Roman" pitchFamily="18" charset="0"/>
            </a:endParaRPr>
          </a:p>
          <a:p>
            <a:endParaRPr lang="en-US"/>
          </a:p>
        </p:txBody>
      </p:sp>
    </p:spTree>
    <p:extLst>
      <p:ext uri="{BB962C8B-B14F-4D97-AF65-F5344CB8AC3E}">
        <p14:creationId xmlns:p14="http://schemas.microsoft.com/office/powerpoint/2010/main" val="124415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anim calcmode="lin" valueType="num">
                                      <p:cBhvr additive="base">
                                        <p:cTn id="13"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 calcmode="lin" valueType="num">
                                      <p:cBhvr>
                                        <p:cTn id="25" dur="500" fill="hold"/>
                                        <p:tgtEl>
                                          <p:spTgt spid="3">
                                            <p:bg/>
                                          </p:spTgt>
                                        </p:tgtEl>
                                        <p:attrNameLst>
                                          <p:attrName>ppt_w</p:attrName>
                                        </p:attrNameLst>
                                      </p:cBhvr>
                                      <p:tavLst>
                                        <p:tav tm="0">
                                          <p:val>
                                            <p:fltVal val="0"/>
                                          </p:val>
                                        </p:tav>
                                        <p:tav tm="100000">
                                          <p:val>
                                            <p:strVal val="#ppt_w"/>
                                          </p:val>
                                        </p:tav>
                                      </p:tavLst>
                                    </p:anim>
                                    <p:anim calcmode="lin" valueType="num">
                                      <p:cBhvr>
                                        <p:cTn id="26" dur="500" fill="hold"/>
                                        <p:tgtEl>
                                          <p:spTgt spid="3">
                                            <p:bg/>
                                          </p:spTgt>
                                        </p:tgtEl>
                                        <p:attrNameLst>
                                          <p:attrName>ppt_h</p:attrName>
                                        </p:attrNameLst>
                                      </p:cBhvr>
                                      <p:tavLst>
                                        <p:tav tm="0">
                                          <p:val>
                                            <p:fltVal val="0"/>
                                          </p:val>
                                        </p:tav>
                                        <p:tav tm="100000">
                                          <p:val>
                                            <p:strVal val="#ppt_h"/>
                                          </p:val>
                                        </p:tav>
                                      </p:tavLst>
                                    </p:anim>
                                    <p:animEffect transition="in" filter="fade">
                                      <p:cBhvr>
                                        <p:cTn id="27" dur="500"/>
                                        <p:tgtEl>
                                          <p:spTgt spid="3">
                                            <p:bg/>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 calcmode="lin" valueType="num">
                                      <p:cBhvr>
                                        <p:cTn id="3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34" dur="500"/>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273050"/>
            <a:ext cx="2057399" cy="946150"/>
          </a:xfrm>
        </p:spPr>
        <p:txBody>
          <a:bodyPr>
            <a:noAutofit/>
          </a:bodyPr>
          <a:lstStyle/>
          <a:p>
            <a:endParaRPr lang="en-US" sz="2500"/>
          </a:p>
        </p:txBody>
      </p:sp>
      <p:sp>
        <p:nvSpPr>
          <p:cNvPr id="3" name="Content Placeholder 2"/>
          <p:cNvSpPr>
            <a:spLocks noGrp="1"/>
          </p:cNvSpPr>
          <p:nvPr>
            <p:ph idx="1"/>
          </p:nvPr>
        </p:nvSpPr>
        <p:spPr>
          <a:xfrm>
            <a:off x="4114800" y="273051"/>
            <a:ext cx="6096000" cy="5853113"/>
          </a:xfrm>
        </p:spPr>
        <p:txBody>
          <a:bodyPr/>
          <a:lstStyle/>
          <a:p>
            <a:pPr marL="0" indent="0" algn="ctr">
              <a:buNone/>
            </a:pPr>
            <a:r>
              <a:rPr lang="en-US" b="1" dirty="0">
                <a:solidFill>
                  <a:srgbClr val="FF0000"/>
                </a:solidFill>
                <a:latin typeface="Times New Roman" pitchFamily="18" charset="0"/>
                <a:cs typeface="Times New Roman" pitchFamily="18" charset="0"/>
              </a:rPr>
              <a:t>TRƯỜNG HỢP:</a:t>
            </a:r>
          </a:p>
        </p:txBody>
      </p:sp>
      <p:sp>
        <p:nvSpPr>
          <p:cNvPr id="4" name="Text Placeholder 3"/>
          <p:cNvSpPr>
            <a:spLocks noGrp="1"/>
          </p:cNvSpPr>
          <p:nvPr>
            <p:ph type="body" sz="half" idx="2"/>
          </p:nvPr>
        </p:nvSpPr>
        <p:spPr>
          <a:xfrm>
            <a:off x="2057399" y="2133601"/>
            <a:ext cx="1981200" cy="3840163"/>
          </a:xfrm>
        </p:spPr>
        <p:txBody>
          <a:bodyPr/>
          <a:lstStyle/>
          <a:p>
            <a:endParaRPr lang="en-US"/>
          </a:p>
        </p:txBody>
      </p:sp>
      <p:graphicFrame>
        <p:nvGraphicFramePr>
          <p:cNvPr id="7" name="Diagram 6"/>
          <p:cNvGraphicFramePr/>
          <p:nvPr>
            <p:extLst>
              <p:ext uri="{D42A27DB-BD31-4B8C-83A1-F6EECF244321}">
                <p14:modId xmlns:p14="http://schemas.microsoft.com/office/powerpoint/2010/main" val="2771026185"/>
              </p:ext>
            </p:extLst>
          </p:nvPr>
        </p:nvGraphicFramePr>
        <p:xfrm>
          <a:off x="4114799" y="838200"/>
          <a:ext cx="7148945"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p:cNvSpPr txBox="1">
            <a:spLocks/>
          </p:cNvSpPr>
          <p:nvPr/>
        </p:nvSpPr>
        <p:spPr>
          <a:xfrm>
            <a:off x="1790700" y="273050"/>
            <a:ext cx="2286000" cy="1447800"/>
          </a:xfrm>
          <a:prstGeom prst="rect">
            <a:avLst/>
          </a:prstGeom>
          <a:solidFill>
            <a:srgbClr val="FF99FF"/>
          </a:solidFill>
        </p:spPr>
        <p:txBody>
          <a:bodyPr vert="horz" lIns="91440" tIns="45720" rIns="91440" bIns="45720" rtlCol="0" anchor="b">
            <a:noAutofit/>
          </a:bodyPr>
          <a:lstStyle>
            <a:lvl1pPr algn="l" defTabSz="914400" rtl="0" eaLnBrk="1" latinLnBrk="0" hangingPunct="1">
              <a:spcBef>
                <a:spcPct val="0"/>
              </a:spcBef>
              <a:buNone/>
              <a:defRPr sz="2000" b="1" kern="1200">
                <a:solidFill>
                  <a:schemeClr val="tx1"/>
                </a:solidFill>
                <a:latin typeface="+mj-lt"/>
                <a:ea typeface="+mj-ea"/>
                <a:cs typeface="+mj-cs"/>
              </a:defRPr>
            </a:lvl1pPr>
          </a:lstStyle>
          <a:p>
            <a:pPr algn="ctr"/>
            <a:r>
              <a:rPr lang="en-US" sz="3000" spc="-90" dirty="0">
                <a:latin typeface="Times New Roman" pitchFamily="18" charset="0"/>
                <a:cs typeface="Times New Roman" pitchFamily="18" charset="0"/>
              </a:rPr>
              <a:t>TIẾN HÀNH</a:t>
            </a:r>
            <a:br>
              <a:rPr lang="en-US" sz="3000" spc="-90" dirty="0">
                <a:latin typeface="Times New Roman" pitchFamily="18" charset="0"/>
                <a:cs typeface="Times New Roman" pitchFamily="18" charset="0"/>
              </a:rPr>
            </a:br>
            <a:r>
              <a:rPr lang="en-US" sz="3000" dirty="0">
                <a:latin typeface="Times New Roman" pitchFamily="18" charset="0"/>
                <a:cs typeface="Times New Roman" pitchFamily="18" charset="0"/>
              </a:rPr>
              <a:t>HÒA GIẢI</a:t>
            </a:r>
          </a:p>
        </p:txBody>
      </p:sp>
      <p:sp>
        <p:nvSpPr>
          <p:cNvPr id="9" name="Text Placeholder 3"/>
          <p:cNvSpPr txBox="1">
            <a:spLocks/>
          </p:cNvSpPr>
          <p:nvPr/>
        </p:nvSpPr>
        <p:spPr>
          <a:xfrm>
            <a:off x="1828800" y="2097314"/>
            <a:ext cx="2286000" cy="4343400"/>
          </a:xfrm>
          <a:prstGeom prst="rect">
            <a:avLst/>
          </a:prstGeom>
          <a:solidFill>
            <a:schemeClr val="accent4">
              <a:lumMod val="40000"/>
              <a:lumOff val="60000"/>
            </a:schemeClr>
          </a:solidFill>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3900" b="1" u="sng" dirty="0">
                <a:latin typeface="Times New Roman" pitchFamily="18" charset="0"/>
                <a:cs typeface="Times New Roman" pitchFamily="18" charset="0"/>
              </a:rPr>
              <a:t>Bước 2</a:t>
            </a:r>
            <a:r>
              <a:rPr lang="en-US" sz="3900" b="1" dirty="0">
                <a:latin typeface="Times New Roman" pitchFamily="18" charset="0"/>
                <a:cs typeface="Times New Roman" pitchFamily="18" charset="0"/>
              </a:rPr>
              <a:t>: Các bên trình bày nội dung vụ, việc</a:t>
            </a:r>
            <a:endParaRPr lang="en-US" sz="3900"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415662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7" grpId="0">
        <p:bldAsOne/>
      </p:bldGraphic>
      <p:bldP spid="6"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7D8455-EC95-419E-9C31-552887CD706C}"/>
              </a:ext>
            </a:extLst>
          </p:cNvPr>
          <p:cNvSpPr>
            <a:spLocks noGrp="1"/>
          </p:cNvSpPr>
          <p:nvPr>
            <p:ph type="title"/>
          </p:nvPr>
        </p:nvSpPr>
        <p:spPr>
          <a:xfrm>
            <a:off x="1774371" y="118386"/>
            <a:ext cx="8773886" cy="643615"/>
          </a:xfrm>
        </p:spPr>
        <p:txBody>
          <a:bodyPr>
            <a:normAutofit fontScale="90000"/>
          </a:bodyPr>
          <a:lstStyle/>
          <a:p>
            <a:pPr algn="ctr"/>
            <a:r>
              <a:rPr lang="en-US" b="1" dirty="0">
                <a:solidFill>
                  <a:srgbClr val="FF0000"/>
                </a:solidFill>
                <a:latin typeface="Times New Roman" pitchFamily="18" charset="0"/>
                <a:cs typeface="Times New Roman" pitchFamily="18" charset="0"/>
              </a:rPr>
              <a:t>TÌNH HUỐNG 1</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33DF2B1-BDA3-4D8D-BAF2-ED442E72819D}"/>
              </a:ext>
            </a:extLst>
          </p:cNvPr>
          <p:cNvSpPr>
            <a:spLocks noGrp="1"/>
          </p:cNvSpPr>
          <p:nvPr>
            <p:ph idx="1"/>
          </p:nvPr>
        </p:nvSpPr>
        <p:spPr>
          <a:xfrm>
            <a:off x="1774372" y="762000"/>
            <a:ext cx="8817429" cy="5392284"/>
          </a:xfrm>
        </p:spPr>
        <p:txBody>
          <a:bodyPr/>
          <a:lstStyle/>
          <a:p>
            <a:pPr marL="0" indent="0" algn="ctr">
              <a:buNone/>
            </a:pPr>
            <a:r>
              <a:rPr lang="en-US" b="1" spc="-80" dirty="0">
                <a:latin typeface="Times New Roman" pitchFamily="18" charset="0"/>
                <a:cs typeface="Times New Roman" pitchFamily="18" charset="0"/>
              </a:rPr>
              <a:t>NẾU </a:t>
            </a:r>
            <a:r>
              <a:rPr lang="en-US" b="1" spc="-80">
                <a:latin typeface="Times New Roman" pitchFamily="18" charset="0"/>
                <a:cs typeface="Times New Roman" pitchFamily="18" charset="0"/>
              </a:rPr>
              <a:t>1 BÊN HOẶC CÁC </a:t>
            </a:r>
            <a:r>
              <a:rPr lang="en-US" b="1" spc="-80" dirty="0">
                <a:latin typeface="Times New Roman" pitchFamily="18" charset="0"/>
                <a:cs typeface="Times New Roman" pitchFamily="18" charset="0"/>
              </a:rPr>
              <a:t>BÊN TỎ RA </a:t>
            </a:r>
            <a:r>
              <a:rPr lang="en-US" b="1" spc="-50" dirty="0">
                <a:latin typeface="Times New Roman" pitchFamily="18" charset="0"/>
                <a:cs typeface="Times New Roman" pitchFamily="18" charset="0"/>
              </a:rPr>
              <a:t>KHÔNG HỢP TÁC</a:t>
            </a:r>
            <a:endParaRPr lang="en-US" spc="-50" dirty="0">
              <a:latin typeface="Times New Roman" pitchFamily="18" charset="0"/>
              <a:cs typeface="Times New Roman" pitchFamily="18" charset="0"/>
            </a:endParaRPr>
          </a:p>
          <a:p>
            <a:pPr marL="0" indent="0" algn="ctr">
              <a:buNone/>
            </a:pPr>
            <a:endParaRPr lang="en-US" b="1" u="sng" spc="-80" dirty="0">
              <a:latin typeface="Times New Roman" pitchFamily="18" charset="0"/>
              <a:cs typeface="Times New Roman" pitchFamily="18" charset="0"/>
            </a:endParaRPr>
          </a:p>
          <a:p>
            <a:pPr marL="0" indent="0">
              <a:buNone/>
            </a:pPr>
            <a:endParaRPr lang="en-US" dirty="0"/>
          </a:p>
          <a:p>
            <a:pPr marL="0" indent="0">
              <a:buNone/>
            </a:pPr>
            <a:endParaRPr lang="en-US" dirty="0"/>
          </a:p>
        </p:txBody>
      </p:sp>
      <p:sp>
        <p:nvSpPr>
          <p:cNvPr id="4" name="Rectangle: Rounded Corners 3">
            <a:extLst>
              <a:ext uri="{FF2B5EF4-FFF2-40B4-BE49-F238E27FC236}">
                <a16:creationId xmlns:a16="http://schemas.microsoft.com/office/drawing/2014/main" xmlns="" id="{CA7F9ADD-D15E-4A41-8E45-77FBC3C28C0D}"/>
              </a:ext>
            </a:extLst>
          </p:cNvPr>
          <p:cNvSpPr/>
          <p:nvPr/>
        </p:nvSpPr>
        <p:spPr>
          <a:xfrm>
            <a:off x="1926535" y="1447800"/>
            <a:ext cx="8527774" cy="1780309"/>
          </a:xfrm>
          <a:prstGeom prst="roundRect">
            <a:avLst/>
          </a:prstGeom>
          <a:solidFill>
            <a:srgbClr val="81FFB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b="1" dirty="0">
                <a:solidFill>
                  <a:schemeClr val="tx1"/>
                </a:solidFill>
                <a:latin typeface="Times New Roman" pitchFamily="18" charset="0"/>
                <a:cs typeface="Times New Roman" pitchFamily="18" charset="0"/>
              </a:rPr>
              <a:t>Ví dụ: Các bên tỏ ra khinh khỉnh, lạnh nhạt</a:t>
            </a:r>
            <a:r>
              <a:rPr lang="en-US" sz="2800" b="1">
                <a:solidFill>
                  <a:schemeClr val="tx1"/>
                </a:solidFill>
                <a:latin typeface="Times New Roman" pitchFamily="18" charset="0"/>
                <a:cs typeface="Times New Roman" pitchFamily="18" charset="0"/>
              </a:rPr>
              <a:t>, không </a:t>
            </a:r>
            <a:r>
              <a:rPr lang="en-US" sz="2800" b="1" dirty="0">
                <a:solidFill>
                  <a:schemeClr val="tx1"/>
                </a:solidFill>
                <a:latin typeface="Times New Roman" pitchFamily="18" charset="0"/>
                <a:cs typeface="Times New Roman" pitchFamily="18" charset="0"/>
              </a:rPr>
              <a:t>thể nói chuyện được với nhau </a:t>
            </a:r>
            <a:r>
              <a:rPr lang="en-US" sz="2800" b="1">
                <a:solidFill>
                  <a:schemeClr val="tx1"/>
                </a:solidFill>
                <a:latin typeface="Times New Roman" pitchFamily="18" charset="0"/>
                <a:cs typeface="Times New Roman" pitchFamily="18" charset="0"/>
              </a:rPr>
              <a:t>thêm nữa: </a:t>
            </a:r>
            <a:r>
              <a:rPr lang="en-US" sz="2800" b="1" dirty="0">
                <a:solidFill>
                  <a:schemeClr val="tx1"/>
                </a:solidFill>
                <a:latin typeface="Times New Roman" pitchFamily="18" charset="0"/>
                <a:cs typeface="Times New Roman" pitchFamily="18" charset="0"/>
              </a:rPr>
              <a:t>“Tôi không có gì để nói với anh/chị ta”</a:t>
            </a:r>
            <a:endParaRPr lang="en-US" sz="3200" dirty="0"/>
          </a:p>
        </p:txBody>
      </p:sp>
      <p:sp>
        <p:nvSpPr>
          <p:cNvPr id="5" name="Rounded Rectangular Callout 4"/>
          <p:cNvSpPr/>
          <p:nvPr/>
        </p:nvSpPr>
        <p:spPr>
          <a:xfrm>
            <a:off x="4243812" y="3354241"/>
            <a:ext cx="4191000" cy="53340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b="1" dirty="0">
                <a:solidFill>
                  <a:srgbClr val="FF0000"/>
                </a:solidFill>
                <a:latin typeface="Times New Roman" panose="02020603050405020304" pitchFamily="18" charset="0"/>
                <a:cs typeface="Times New Roman" panose="02020603050405020304" pitchFamily="18" charset="0"/>
              </a:rPr>
              <a:t>HGV </a:t>
            </a:r>
            <a:r>
              <a:rPr lang="en-US" sz="3400" b="1" dirty="0" err="1">
                <a:solidFill>
                  <a:srgbClr val="FF0000"/>
                </a:solidFill>
                <a:latin typeface="Times New Roman" panose="02020603050405020304" pitchFamily="18" charset="0"/>
                <a:cs typeface="Times New Roman" panose="02020603050405020304" pitchFamily="18" charset="0"/>
              </a:rPr>
              <a:t>phải</a:t>
            </a:r>
            <a:r>
              <a:rPr lang="en-US" sz="3400" b="1" dirty="0">
                <a:solidFill>
                  <a:srgbClr val="FF0000"/>
                </a:solidFill>
                <a:latin typeface="Times New Roman" panose="02020603050405020304" pitchFamily="18" charset="0"/>
                <a:cs typeface="Times New Roman" panose="02020603050405020304" pitchFamily="18" charset="0"/>
              </a:rPr>
              <a:t> </a:t>
            </a:r>
            <a:r>
              <a:rPr lang="en-US" sz="3400" b="1" dirty="0" err="1">
                <a:solidFill>
                  <a:srgbClr val="FF0000"/>
                </a:solidFill>
                <a:latin typeface="Times New Roman" panose="02020603050405020304" pitchFamily="18" charset="0"/>
                <a:cs typeface="Times New Roman" panose="02020603050405020304" pitchFamily="18" charset="0"/>
              </a:rPr>
              <a:t>làm</a:t>
            </a:r>
            <a:r>
              <a:rPr lang="en-US" sz="3400" b="1" dirty="0">
                <a:solidFill>
                  <a:srgbClr val="FF0000"/>
                </a:solidFill>
                <a:latin typeface="Times New Roman" panose="02020603050405020304" pitchFamily="18" charset="0"/>
                <a:cs typeface="Times New Roman" panose="02020603050405020304" pitchFamily="18" charset="0"/>
              </a:rPr>
              <a:t> </a:t>
            </a:r>
            <a:r>
              <a:rPr lang="en-US" sz="3400" b="1" dirty="0" err="1">
                <a:solidFill>
                  <a:srgbClr val="FF0000"/>
                </a:solidFill>
                <a:latin typeface="Times New Roman" panose="02020603050405020304" pitchFamily="18" charset="0"/>
                <a:cs typeface="Times New Roman" panose="02020603050405020304" pitchFamily="18" charset="0"/>
              </a:rPr>
              <a:t>gì</a:t>
            </a:r>
            <a:r>
              <a:rPr lang="en-US" sz="3400" b="1" dirty="0">
                <a:solidFill>
                  <a:srgbClr val="FF0000"/>
                </a:solidFill>
                <a:latin typeface="Times New Roman" panose="02020603050405020304" pitchFamily="18" charset="0"/>
                <a:cs typeface="Times New Roman" panose="02020603050405020304" pitchFamily="18" charset="0"/>
              </a:rPr>
              <a:t>?</a:t>
            </a:r>
          </a:p>
        </p:txBody>
      </p:sp>
      <p:sp>
        <p:nvSpPr>
          <p:cNvPr id="6" name="Rectangle 5"/>
          <p:cNvSpPr/>
          <p:nvPr/>
        </p:nvSpPr>
        <p:spPr>
          <a:xfrm>
            <a:off x="152400" y="4128655"/>
            <a:ext cx="11845636" cy="2554545"/>
          </a:xfrm>
          <a:prstGeom prst="rect">
            <a:avLst/>
          </a:prstGeom>
        </p:spPr>
        <p:txBody>
          <a:bodyPr wrap="square">
            <a:spAutoFit/>
          </a:bodyPr>
          <a:lstStyle/>
          <a:p>
            <a:pPr algn="just">
              <a:spcBef>
                <a:spcPts val="600"/>
              </a:spcBef>
            </a:pPr>
            <a:r>
              <a:rPr lang="en-US" sz="3200" b="1" spc="-90" dirty="0">
                <a:latin typeface="Times New Roman" pitchFamily="18" charset="0"/>
                <a:cs typeface="Times New Roman" pitchFamily="18" charset="0"/>
              </a:rPr>
              <a:t>- HGV giải thích cho các bên hiểu được họ đến đây để làm gì, lợi ích của hòa giải thành, khuyên nhủ các bên cần hợp tác để giải quyết mâu thuẫn. Nếu mọi biện pháp đưa ra không được các bên ủng hộ thì hòa giải viên nên giải thích văn bản luật quy định và hướng dẫn các bên đưa vụ việc ra cơ quan nhà nước có thẩm quyền.</a:t>
            </a:r>
          </a:p>
        </p:txBody>
      </p:sp>
    </p:spTree>
    <p:extLst>
      <p:ext uri="{BB962C8B-B14F-4D97-AF65-F5344CB8AC3E}">
        <p14:creationId xmlns:p14="http://schemas.microsoft.com/office/powerpoint/2010/main" val="289677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3"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
                                        <p:tgtEl>
                                          <p:spTgt spid="3">
                                            <p:txEl>
                                              <p:pRg st="0" end="0"/>
                                            </p:txEl>
                                          </p:spTgt>
                                        </p:tgtEl>
                                      </p:cBhvr>
                                    </p:animEffect>
                                    <p:anim calcmode="lin" valueType="num">
                                      <p:cBhvr>
                                        <p:cTn id="13" dur="4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400" fill="hold"/>
                                        <p:tgtEl>
                                          <p:spTgt spid="3">
                                            <p:txEl>
                                              <p:pRg st="0" end="0"/>
                                            </p:txEl>
                                          </p:spTgt>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3">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3">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mph" presetSubtype="0" fill="hold" grpId="0" nodeType="clickEffect">
                                  <p:stCondLst>
                                    <p:cond delay="0"/>
                                  </p:stCondLst>
                                  <p:childTnLst>
                                    <p:animRot by="21600000">
                                      <p:cBhvr>
                                        <p:cTn id="27" dur="2000" fill="hold"/>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P spid="5" grpId="0" animBg="1"/>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7D8455-EC95-419E-9C31-552887CD706C}"/>
              </a:ext>
            </a:extLst>
          </p:cNvPr>
          <p:cNvSpPr>
            <a:spLocks noGrp="1"/>
          </p:cNvSpPr>
          <p:nvPr>
            <p:ph type="title"/>
          </p:nvPr>
        </p:nvSpPr>
        <p:spPr>
          <a:xfrm>
            <a:off x="1774371" y="118386"/>
            <a:ext cx="8773886" cy="643615"/>
          </a:xfrm>
        </p:spPr>
        <p:txBody>
          <a:bodyPr>
            <a:normAutofit fontScale="90000"/>
          </a:bodyPr>
          <a:lstStyle/>
          <a:p>
            <a:pPr algn="ctr"/>
            <a:r>
              <a:rPr lang="en-US" b="1">
                <a:solidFill>
                  <a:srgbClr val="FF0000"/>
                </a:solidFill>
                <a:latin typeface="Times New Roman" pitchFamily="18" charset="0"/>
                <a:cs typeface="Times New Roman" pitchFamily="18" charset="0"/>
              </a:rPr>
              <a:t>TÌNH HUỐNG 2</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33DF2B1-BDA3-4D8D-BAF2-ED442E72819D}"/>
              </a:ext>
            </a:extLst>
          </p:cNvPr>
          <p:cNvSpPr>
            <a:spLocks noGrp="1"/>
          </p:cNvSpPr>
          <p:nvPr>
            <p:ph idx="1"/>
          </p:nvPr>
        </p:nvSpPr>
        <p:spPr>
          <a:xfrm>
            <a:off x="1774372" y="762000"/>
            <a:ext cx="8817429" cy="5392284"/>
          </a:xfrm>
        </p:spPr>
        <p:txBody>
          <a:bodyPr/>
          <a:lstStyle/>
          <a:p>
            <a:pPr marL="0" indent="0" algn="ctr">
              <a:buNone/>
            </a:pPr>
            <a:r>
              <a:rPr lang="en-US" b="1" spc="-80" dirty="0">
                <a:latin typeface="Times New Roman" pitchFamily="18" charset="0"/>
                <a:cs typeface="Times New Roman" pitchFamily="18" charset="0"/>
              </a:rPr>
              <a:t>NẾU 1 BÊN HOẶC CÁC BÊN TỎ RA BỨC XÚC</a:t>
            </a:r>
            <a:endParaRPr lang="en-US" b="1" u="sng" spc="-80" dirty="0">
              <a:latin typeface="Times New Roman" pitchFamily="18" charset="0"/>
              <a:cs typeface="Times New Roman" pitchFamily="18" charset="0"/>
            </a:endParaRPr>
          </a:p>
          <a:p>
            <a:pPr marL="0" indent="0">
              <a:buNone/>
            </a:pPr>
            <a:endParaRPr lang="en-US" dirty="0"/>
          </a:p>
          <a:p>
            <a:pPr marL="0" indent="0">
              <a:buNone/>
            </a:pPr>
            <a:endParaRPr lang="en-US" dirty="0"/>
          </a:p>
        </p:txBody>
      </p:sp>
      <p:sp>
        <p:nvSpPr>
          <p:cNvPr id="4" name="Rectangle: Rounded Corners 3">
            <a:extLst>
              <a:ext uri="{FF2B5EF4-FFF2-40B4-BE49-F238E27FC236}">
                <a16:creationId xmlns:a16="http://schemas.microsoft.com/office/drawing/2014/main" xmlns="" id="{CA7F9ADD-D15E-4A41-8E45-77FBC3C28C0D}"/>
              </a:ext>
            </a:extLst>
          </p:cNvPr>
          <p:cNvSpPr/>
          <p:nvPr/>
        </p:nvSpPr>
        <p:spPr>
          <a:xfrm>
            <a:off x="1926535" y="1447800"/>
            <a:ext cx="8527774" cy="5257800"/>
          </a:xfrm>
          <a:prstGeom prst="roundRect">
            <a:avLst/>
          </a:prstGeom>
          <a:solidFill>
            <a:srgbClr val="EFD2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n-US" sz="2800" b="1" i="1">
                <a:solidFill>
                  <a:schemeClr val="tx1"/>
                </a:solidFill>
                <a:latin typeface="Times New Roman" pitchFamily="18" charset="0"/>
                <a:cs typeface="Times New Roman" pitchFamily="18" charset="0"/>
              </a:rPr>
              <a:t>TRƯỜNG HỢP 1: </a:t>
            </a:r>
            <a:r>
              <a:rPr lang="en-US" sz="2800" b="1" i="1" dirty="0" err="1">
                <a:solidFill>
                  <a:schemeClr val="tx1"/>
                </a:solidFill>
                <a:latin typeface="Times New Roman" pitchFamily="18" charset="0"/>
                <a:cs typeface="Times New Roman" pitchFamily="18" charset="0"/>
              </a:rPr>
              <a:t>Trong</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tầm</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kiểm</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soát</a:t>
            </a:r>
            <a:endParaRPr lang="en-US" sz="2800" b="1" i="1" dirty="0">
              <a:solidFill>
                <a:schemeClr val="tx1"/>
              </a:solidFill>
              <a:latin typeface="Times New Roman" pitchFamily="18" charset="0"/>
              <a:cs typeface="Times New Roman" pitchFamily="18" charset="0"/>
            </a:endParaRPr>
          </a:p>
          <a:p>
            <a:pPr lvl="0" algn="just"/>
            <a:r>
              <a:rPr lang="en-US" sz="2800" dirty="0" err="1">
                <a:solidFill>
                  <a:schemeClr val="tx1"/>
                </a:solidFill>
                <a:latin typeface="Times New Roman" pitchFamily="18" charset="0"/>
                <a:cs typeface="Times New Roman" pitchFamily="18" charset="0"/>
              </a:rPr>
              <a:t>Cứ</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để</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họ</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thể</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hiện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sự</a:t>
            </a:r>
            <a:r>
              <a:rPr lang="en-US" sz="2800" dirty="0">
                <a:solidFill>
                  <a:schemeClr val="tx1"/>
                </a:solidFill>
                <a:latin typeface="Times New Roman" pitchFamily="18" charset="0"/>
                <a:cs typeface="Times New Roman" pitchFamily="18" charset="0"/>
              </a:rPr>
              <a:t> </a:t>
            </a:r>
            <a:r>
              <a:rPr lang="en-US" sz="2800" err="1">
                <a:solidFill>
                  <a:schemeClr val="tx1"/>
                </a:solidFill>
                <a:latin typeface="Times New Roman" pitchFamily="18" charset="0"/>
                <a:cs typeface="Times New Roman" pitchFamily="18" charset="0"/>
              </a:rPr>
              <a:t>bức</a:t>
            </a:r>
            <a:r>
              <a:rPr lang="en-US" sz="2800">
                <a:solidFill>
                  <a:schemeClr val="tx1"/>
                </a:solidFill>
                <a:latin typeface="Times New Roman" pitchFamily="18" charset="0"/>
                <a:cs typeface="Times New Roman" pitchFamily="18" charset="0"/>
              </a:rPr>
              <a:t> xúc, vì:</a:t>
            </a:r>
            <a:endParaRPr lang="en-US" sz="2800" dirty="0">
              <a:solidFill>
                <a:schemeClr val="tx1"/>
              </a:solidFill>
              <a:latin typeface="Times New Roman" pitchFamily="18" charset="0"/>
              <a:cs typeface="Times New Roman" pitchFamily="18" charset="0"/>
            </a:endParaRPr>
          </a:p>
          <a:p>
            <a:pPr lvl="0" algn="just"/>
            <a:r>
              <a:rPr lang="en-US" sz="2800" spc="-100">
                <a:solidFill>
                  <a:schemeClr val="tx1"/>
                </a:solidFill>
                <a:latin typeface="Times New Roman" pitchFamily="18" charset="0"/>
                <a:cs typeface="Times New Roman" pitchFamily="18" charset="0"/>
              </a:rPr>
              <a:t>Bày </a:t>
            </a:r>
            <a:r>
              <a:rPr lang="en-US" sz="2800" spc="-100" dirty="0" err="1">
                <a:solidFill>
                  <a:schemeClr val="tx1"/>
                </a:solidFill>
                <a:latin typeface="Times New Roman" pitchFamily="18" charset="0"/>
                <a:cs typeface="Times New Roman" pitchFamily="18" charset="0"/>
              </a:rPr>
              <a:t>tỏ</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bức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xúc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là</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bước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quan</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trọng</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khi</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các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bên</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giải</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toả</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được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bức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xúc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và</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bắt</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đầu</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tập</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trung</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vào</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vấn</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đề</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Đôi</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khi</a:t>
            </a:r>
            <a:r>
              <a:rPr lang="en-US" sz="2800" spc="-100">
                <a:solidFill>
                  <a:schemeClr val="tx1"/>
                </a:solidFill>
                <a:latin typeface="Times New Roman" pitchFamily="18" charset="0"/>
                <a:cs typeface="Times New Roman" pitchFamily="18" charset="0"/>
              </a:rPr>
              <a:t>, HGV có </a:t>
            </a:r>
            <a:r>
              <a:rPr lang="en-US" sz="2800" spc="-100" dirty="0" err="1">
                <a:solidFill>
                  <a:schemeClr val="tx1"/>
                </a:solidFill>
                <a:latin typeface="Times New Roman" pitchFamily="18" charset="0"/>
                <a:cs typeface="Times New Roman" pitchFamily="18" charset="0"/>
              </a:rPr>
              <a:t>thể</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hiểu</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thêm</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về</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tính</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cách</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và</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công</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việc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của</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các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bên</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thông</a:t>
            </a:r>
            <a:r>
              <a:rPr lang="en-US" sz="2800" spc="-100" dirty="0">
                <a:solidFill>
                  <a:schemeClr val="tx1"/>
                </a:solidFill>
                <a:latin typeface="Times New Roman" pitchFamily="18" charset="0"/>
                <a:cs typeface="Times New Roman" pitchFamily="18" charset="0"/>
              </a:rPr>
              <a:t> qua </a:t>
            </a:r>
            <a:r>
              <a:rPr lang="en-US" sz="2800" spc="-100" dirty="0" err="1">
                <a:solidFill>
                  <a:schemeClr val="tx1"/>
                </a:solidFill>
                <a:latin typeface="Times New Roman" pitchFamily="18" charset="0"/>
                <a:cs typeface="Times New Roman" pitchFamily="18" charset="0"/>
              </a:rPr>
              <a:t>các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cuộc</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trao</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đổi</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nóng</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bỏng</a:t>
            </a:r>
            <a:r>
              <a:rPr lang="en-US" sz="2800" spc="-100" dirty="0">
                <a:solidFill>
                  <a:schemeClr val="tx1"/>
                </a:solidFill>
                <a:latin typeface="Times New Roman" pitchFamily="18" charset="0"/>
                <a:cs typeface="Times New Roman" pitchFamily="18" charset="0"/>
              </a:rPr>
              <a:t> </a:t>
            </a:r>
            <a:r>
              <a:rPr lang="en-US" sz="2800" spc="-100" dirty="0" err="1">
                <a:solidFill>
                  <a:schemeClr val="tx1"/>
                </a:solidFill>
                <a:latin typeface="Times New Roman" pitchFamily="18" charset="0"/>
                <a:cs typeface="Times New Roman" pitchFamily="18" charset="0"/>
              </a:rPr>
              <a:t>này</a:t>
            </a:r>
            <a:r>
              <a:rPr lang="en-US" sz="2800" spc="-100" dirty="0">
                <a:solidFill>
                  <a:schemeClr val="tx1"/>
                </a:solidFill>
                <a:latin typeface="Times New Roman" pitchFamily="18" charset="0"/>
                <a:cs typeface="Times New Roman" pitchFamily="18" charset="0"/>
              </a:rPr>
              <a:t>.</a:t>
            </a:r>
          </a:p>
          <a:p>
            <a:pPr algn="just"/>
            <a:r>
              <a:rPr lang="en-US" sz="2800" b="1" i="1">
                <a:solidFill>
                  <a:schemeClr val="tx1"/>
                </a:solidFill>
                <a:latin typeface="Times New Roman" pitchFamily="18" charset="0"/>
                <a:cs typeface="Times New Roman" pitchFamily="18" charset="0"/>
              </a:rPr>
              <a:t>TRƯỜNG HỢP </a:t>
            </a:r>
            <a:r>
              <a:rPr lang="en-US" sz="2800" b="1" i="1" dirty="0">
                <a:solidFill>
                  <a:schemeClr val="tx1"/>
                </a:solidFill>
                <a:latin typeface="Times New Roman" pitchFamily="18" charset="0"/>
                <a:cs typeface="Times New Roman" pitchFamily="18" charset="0"/>
              </a:rPr>
              <a:t>2: </a:t>
            </a:r>
            <a:r>
              <a:rPr lang="en-US" sz="2800" b="1" i="1" dirty="0" err="1">
                <a:solidFill>
                  <a:schemeClr val="tx1"/>
                </a:solidFill>
                <a:latin typeface="Times New Roman" pitchFamily="18" charset="0"/>
                <a:cs typeface="Times New Roman" pitchFamily="18" charset="0"/>
              </a:rPr>
              <a:t>Nếu</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các</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bên</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quá</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căng</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thẳng</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xung</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đột</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kịch</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liệt</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đổ</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lỗi</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cho</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nhau</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một</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bên</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lấn</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át</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bên</a:t>
            </a:r>
            <a:r>
              <a:rPr lang="en-US" sz="2800" b="1" i="1" dirty="0">
                <a:solidFill>
                  <a:schemeClr val="tx1"/>
                </a:solidFill>
                <a:latin typeface="Times New Roman" pitchFamily="18" charset="0"/>
                <a:cs typeface="Times New Roman" pitchFamily="18" charset="0"/>
              </a:rPr>
              <a:t> </a:t>
            </a:r>
            <a:r>
              <a:rPr lang="en-US" sz="2800" b="1" i="1" dirty="0" err="1">
                <a:solidFill>
                  <a:schemeClr val="tx1"/>
                </a:solidFill>
                <a:latin typeface="Times New Roman" pitchFamily="18" charset="0"/>
                <a:cs typeface="Times New Roman" pitchFamily="18" charset="0"/>
              </a:rPr>
              <a:t>kia</a:t>
            </a:r>
            <a:endParaRPr lang="en-US" sz="2800" b="1" i="1" dirty="0">
              <a:solidFill>
                <a:schemeClr val="tx1"/>
              </a:solidFill>
              <a:latin typeface="Times New Roman" pitchFamily="18" charset="0"/>
              <a:cs typeface="Times New Roman" pitchFamily="18" charset="0"/>
            </a:endParaRPr>
          </a:p>
          <a:p>
            <a:pPr algn="just"/>
            <a:r>
              <a:rPr lang="en-US" sz="2800" dirty="0">
                <a:solidFill>
                  <a:schemeClr val="tx1"/>
                </a:solidFill>
                <a:latin typeface="Times New Roman" pitchFamily="18" charset="0"/>
                <a:cs typeface="Times New Roman" pitchFamily="18" charset="0"/>
              </a:rPr>
              <a:t>HGV </a:t>
            </a:r>
            <a:r>
              <a:rPr lang="en-US" sz="2800" dirty="0" err="1">
                <a:solidFill>
                  <a:schemeClr val="tx1"/>
                </a:solidFill>
                <a:latin typeface="Times New Roman" pitchFamily="18" charset="0"/>
                <a:cs typeface="Times New Roman" pitchFamily="18" charset="0"/>
              </a:rPr>
              <a:t>phải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đề</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nghị</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họ</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bình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tĩnh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yêu</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cầu</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họ</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cư</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xử</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lịch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sự</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và</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giải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thích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họ</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đến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đây</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để</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hòa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giải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tìm</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ra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giải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pháp</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chứ</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không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phải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tiếp</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tục</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tranh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chấp</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xung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đột</a:t>
            </a:r>
            <a:r>
              <a:rPr lang="en-US" sz="2800" dirty="0">
                <a:solidFill>
                  <a:schemeClr val="tx1"/>
                </a:solidFill>
                <a:latin typeface="Times New Roman" pitchFamily="18" charset="0"/>
                <a:cs typeface="Times New Roman" pitchFamily="18" charset="0"/>
              </a:rPr>
              <a:t>. </a:t>
            </a:r>
          </a:p>
        </p:txBody>
      </p:sp>
    </p:spTree>
    <p:extLst>
      <p:ext uri="{BB962C8B-B14F-4D97-AF65-F5344CB8AC3E}">
        <p14:creationId xmlns:p14="http://schemas.microsoft.com/office/powerpoint/2010/main" val="83331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7D8455-EC95-419E-9C31-552887CD706C}"/>
              </a:ext>
            </a:extLst>
          </p:cNvPr>
          <p:cNvSpPr>
            <a:spLocks noGrp="1"/>
          </p:cNvSpPr>
          <p:nvPr>
            <p:ph type="title"/>
          </p:nvPr>
        </p:nvSpPr>
        <p:spPr>
          <a:xfrm>
            <a:off x="1785256" y="0"/>
            <a:ext cx="8773886" cy="883104"/>
          </a:xfrm>
        </p:spPr>
        <p:txBody>
          <a:bodyPr>
            <a:normAutofit/>
          </a:bodyPr>
          <a:lstStyle/>
          <a:p>
            <a:pPr algn="ctr"/>
            <a:r>
              <a:rPr lang="en-US" b="1" dirty="0">
                <a:solidFill>
                  <a:srgbClr val="FF0000"/>
                </a:solidFill>
                <a:latin typeface="Times New Roman" pitchFamily="18" charset="0"/>
                <a:cs typeface="Times New Roman" pitchFamily="18" charset="0"/>
              </a:rPr>
              <a:t>TÌNH </a:t>
            </a:r>
            <a:r>
              <a:rPr lang="en-US" b="1">
                <a:solidFill>
                  <a:srgbClr val="FF0000"/>
                </a:solidFill>
                <a:latin typeface="Times New Roman" pitchFamily="18" charset="0"/>
                <a:cs typeface="Times New Roman" pitchFamily="18" charset="0"/>
              </a:rPr>
              <a:t>HUỐNG 3</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33DF2B1-BDA3-4D8D-BAF2-ED442E72819D}"/>
              </a:ext>
            </a:extLst>
          </p:cNvPr>
          <p:cNvSpPr>
            <a:spLocks noGrp="1"/>
          </p:cNvSpPr>
          <p:nvPr>
            <p:ph idx="1"/>
          </p:nvPr>
        </p:nvSpPr>
        <p:spPr>
          <a:xfrm>
            <a:off x="1600200" y="883104"/>
            <a:ext cx="9067800" cy="5974896"/>
          </a:xfrm>
        </p:spPr>
        <p:txBody>
          <a:bodyPr/>
          <a:lstStyle/>
          <a:p>
            <a:pPr marL="0" indent="0" algn="ctr">
              <a:buNone/>
            </a:pPr>
            <a:r>
              <a:rPr lang="en-US" sz="3100" b="1" dirty="0">
                <a:latin typeface="Times New Roman" pitchFamily="18" charset="0"/>
                <a:cs typeface="Times New Roman" pitchFamily="18" charset="0"/>
              </a:rPr>
              <a:t>NẾU </a:t>
            </a:r>
            <a:r>
              <a:rPr lang="en-US" sz="3100" b="1">
                <a:latin typeface="Times New Roman" pitchFamily="18" charset="0"/>
                <a:cs typeface="Times New Roman" pitchFamily="18" charset="0"/>
              </a:rPr>
              <a:t>1 BÊN/CÁC </a:t>
            </a:r>
            <a:r>
              <a:rPr lang="en-US" sz="3100" b="1" dirty="0">
                <a:latin typeface="Times New Roman" pitchFamily="18" charset="0"/>
                <a:cs typeface="Times New Roman" pitchFamily="18" charset="0"/>
              </a:rPr>
              <a:t>BÊN SẮP DẪN ĐẾN BẠO LỰC</a:t>
            </a:r>
            <a:endParaRPr lang="en-US" sz="3100" b="1" u="sng" dirty="0">
              <a:latin typeface="Times New Roman" pitchFamily="18" charset="0"/>
              <a:cs typeface="Times New Roman" pitchFamily="18" charset="0"/>
            </a:endParaRPr>
          </a:p>
          <a:p>
            <a:pPr marL="0" indent="0">
              <a:buNone/>
            </a:pPr>
            <a:endParaRPr lang="en-US" dirty="0"/>
          </a:p>
          <a:p>
            <a:pPr marL="0" indent="0">
              <a:buNone/>
            </a:pPr>
            <a:endParaRPr lang="en-US" dirty="0"/>
          </a:p>
        </p:txBody>
      </p:sp>
      <p:sp>
        <p:nvSpPr>
          <p:cNvPr id="4" name="Rectangle: Rounded Corners 3">
            <a:extLst>
              <a:ext uri="{FF2B5EF4-FFF2-40B4-BE49-F238E27FC236}">
                <a16:creationId xmlns:a16="http://schemas.microsoft.com/office/drawing/2014/main" xmlns="" id="{CA7F9ADD-D15E-4A41-8E45-77FBC3C28C0D}"/>
              </a:ext>
            </a:extLst>
          </p:cNvPr>
          <p:cNvSpPr/>
          <p:nvPr/>
        </p:nvSpPr>
        <p:spPr>
          <a:xfrm>
            <a:off x="1752601" y="1494972"/>
            <a:ext cx="8701709" cy="5210629"/>
          </a:xfrm>
          <a:prstGeom prst="roundRect">
            <a:avLst/>
          </a:prstGeom>
          <a:solidFill>
            <a:srgbClr val="F2A06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3600" b="1" spc="-100">
                <a:solidFill>
                  <a:schemeClr val="tx1"/>
                </a:solidFill>
                <a:latin typeface="Times New Roman" pitchFamily="18" charset="0"/>
                <a:cs typeface="Times New Roman" pitchFamily="18" charset="0"/>
              </a:rPr>
              <a:t>HGV phải làm:</a:t>
            </a:r>
          </a:p>
          <a:p>
            <a:pPr algn="just"/>
            <a:r>
              <a:rPr lang="en-US" sz="3600" spc="-100">
                <a:solidFill>
                  <a:schemeClr val="tx1"/>
                </a:solidFill>
                <a:latin typeface="Times New Roman" pitchFamily="18" charset="0"/>
                <a:cs typeface="Times New Roman" pitchFamily="18" charset="0"/>
              </a:rPr>
              <a:t>-</a:t>
            </a:r>
            <a:r>
              <a:rPr lang="en-US" sz="3600" spc="-100">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Ngăn</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chặn</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hành</a:t>
            </a:r>
            <a:r>
              <a:rPr lang="en-US" sz="3600" spc="-100" dirty="0">
                <a:solidFill>
                  <a:schemeClr val="tx1"/>
                </a:solidFill>
                <a:latin typeface="Times New Roman" pitchFamily="18" charset="0"/>
                <a:cs typeface="Times New Roman" pitchFamily="18" charset="0"/>
              </a:rPr>
              <a:t> vi </a:t>
            </a:r>
            <a:r>
              <a:rPr lang="en-US" sz="3600" spc="-100" dirty="0" err="1">
                <a:solidFill>
                  <a:schemeClr val="tx1"/>
                </a:solidFill>
                <a:latin typeface="Times New Roman" pitchFamily="18" charset="0"/>
                <a:cs typeface="Times New Roman" pitchFamily="18" charset="0"/>
              </a:rPr>
              <a:t>bạo</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lực</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ngay</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lập</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tức</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bằng</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cách</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tách</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các</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bên</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ra</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hai</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chỗ</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riêng</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biệt</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không</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để</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họ</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tiếp</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xúc</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với</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nhau</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Giải</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thích</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cho</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các</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bên</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hiểu</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họ</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đến</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đây</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để</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làm</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gì</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và</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nếu</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có</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hành</a:t>
            </a:r>
            <a:r>
              <a:rPr lang="en-US" sz="3600" spc="-100" dirty="0">
                <a:solidFill>
                  <a:schemeClr val="tx1"/>
                </a:solidFill>
                <a:latin typeface="Times New Roman" pitchFamily="18" charset="0"/>
                <a:cs typeface="Times New Roman" pitchFamily="18" charset="0"/>
              </a:rPr>
              <a:t> vi </a:t>
            </a:r>
            <a:r>
              <a:rPr lang="en-US" sz="3600" spc="-100" dirty="0" err="1">
                <a:solidFill>
                  <a:schemeClr val="tx1"/>
                </a:solidFill>
                <a:latin typeface="Times New Roman" pitchFamily="18" charset="0"/>
                <a:cs typeface="Times New Roman" pitchFamily="18" charset="0"/>
              </a:rPr>
              <a:t>bạo</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lực</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thì</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hậu</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quả</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như</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thế</a:t>
            </a:r>
            <a:r>
              <a:rPr lang="en-US" sz="3600" spc="-100" dirty="0">
                <a:solidFill>
                  <a:schemeClr val="tx1"/>
                </a:solidFill>
                <a:latin typeface="Times New Roman" pitchFamily="18" charset="0"/>
                <a:cs typeface="Times New Roman" pitchFamily="18" charset="0"/>
              </a:rPr>
              <a:t> </a:t>
            </a:r>
            <a:r>
              <a:rPr lang="en-US" sz="3600" spc="-100" dirty="0" err="1">
                <a:solidFill>
                  <a:schemeClr val="tx1"/>
                </a:solidFill>
                <a:latin typeface="Times New Roman" pitchFamily="18" charset="0"/>
                <a:cs typeface="Times New Roman" pitchFamily="18" charset="0"/>
              </a:rPr>
              <a:t>nào</a:t>
            </a:r>
            <a:r>
              <a:rPr lang="en-US" sz="3600" spc="-100" dirty="0">
                <a:solidFill>
                  <a:schemeClr val="tx1"/>
                </a:solidFill>
                <a:latin typeface="Times New Roman" pitchFamily="18" charset="0"/>
                <a:cs typeface="Times New Roman" pitchFamily="18" charset="0"/>
              </a:rPr>
              <a:t>.</a:t>
            </a:r>
          </a:p>
          <a:p>
            <a:pPr algn="just"/>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Nếu</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có</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xu</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hướng</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diễn</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ra</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bạo</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lực</a:t>
            </a:r>
            <a:r>
              <a:rPr lang="en-US" sz="3600" kern="900" spc="-120" dirty="0">
                <a:solidFill>
                  <a:schemeClr val="tx1"/>
                </a:solidFill>
                <a:latin typeface="Times New Roman" pitchFamily="18" charset="0"/>
                <a:cs typeface="Times New Roman" pitchFamily="18" charset="0"/>
              </a:rPr>
              <a:t>, HGV </a:t>
            </a:r>
            <a:r>
              <a:rPr lang="en-US" sz="3600" kern="900" spc="-120" dirty="0" err="1">
                <a:solidFill>
                  <a:schemeClr val="tx1"/>
                </a:solidFill>
                <a:latin typeface="Times New Roman" pitchFamily="18" charset="0"/>
                <a:cs typeface="Times New Roman" pitchFamily="18" charset="0"/>
              </a:rPr>
              <a:t>phải</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mời</a:t>
            </a:r>
            <a:r>
              <a:rPr lang="en-US" sz="3600" kern="900" spc="-120" dirty="0">
                <a:solidFill>
                  <a:schemeClr val="tx1"/>
                </a:solidFill>
                <a:latin typeface="Times New Roman" pitchFamily="18" charset="0"/>
                <a:cs typeface="Times New Roman" pitchFamily="18" charset="0"/>
              </a:rPr>
              <a:t> </a:t>
            </a:r>
            <a:r>
              <a:rPr lang="en-US" sz="3600" kern="900" spc="-120" err="1">
                <a:solidFill>
                  <a:schemeClr val="tx1"/>
                </a:solidFill>
                <a:latin typeface="Times New Roman" pitchFamily="18" charset="0"/>
                <a:cs typeface="Times New Roman" pitchFamily="18" charset="0"/>
              </a:rPr>
              <a:t>ngay</a:t>
            </a:r>
            <a:r>
              <a:rPr lang="en-US" sz="3600" kern="900" spc="-120">
                <a:solidFill>
                  <a:schemeClr val="tx1"/>
                </a:solidFill>
                <a:latin typeface="Times New Roman" pitchFamily="18" charset="0"/>
                <a:cs typeface="Times New Roman" pitchFamily="18" charset="0"/>
              </a:rPr>
              <a:t> </a:t>
            </a:r>
            <a:r>
              <a:rPr lang="en-US" sz="3600" kern="900" spc="-120" err="1">
                <a:solidFill>
                  <a:schemeClr val="tx1"/>
                </a:solidFill>
                <a:latin typeface="Times New Roman" pitchFamily="18" charset="0"/>
                <a:cs typeface="Times New Roman" pitchFamily="18" charset="0"/>
              </a:rPr>
              <a:t>C</a:t>
            </a:r>
            <a:r>
              <a:rPr lang="en-US" sz="3600" kern="900" spc="-120">
                <a:solidFill>
                  <a:schemeClr val="tx1"/>
                </a:solidFill>
                <a:latin typeface="Times New Roman" pitchFamily="18" charset="0"/>
                <a:cs typeface="Times New Roman" pitchFamily="18" charset="0"/>
              </a:rPr>
              <a:t>ông an, Thôn trưởng đến để </a:t>
            </a:r>
            <a:r>
              <a:rPr lang="en-US" sz="3600" kern="900" spc="-120" dirty="0" err="1">
                <a:solidFill>
                  <a:schemeClr val="tx1"/>
                </a:solidFill>
                <a:latin typeface="Times New Roman" pitchFamily="18" charset="0"/>
                <a:cs typeface="Times New Roman" pitchFamily="18" charset="0"/>
              </a:rPr>
              <a:t>ngăn</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chặn</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không</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để</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hành</a:t>
            </a:r>
            <a:r>
              <a:rPr lang="en-US" sz="3600" kern="900" spc="-120" dirty="0">
                <a:solidFill>
                  <a:schemeClr val="tx1"/>
                </a:solidFill>
                <a:latin typeface="Times New Roman" pitchFamily="18" charset="0"/>
                <a:cs typeface="Times New Roman" pitchFamily="18" charset="0"/>
              </a:rPr>
              <a:t> vi </a:t>
            </a:r>
            <a:r>
              <a:rPr lang="en-US" sz="3600" kern="900" spc="-120" dirty="0" err="1">
                <a:solidFill>
                  <a:schemeClr val="tx1"/>
                </a:solidFill>
                <a:latin typeface="Times New Roman" pitchFamily="18" charset="0"/>
                <a:cs typeface="Times New Roman" pitchFamily="18" charset="0"/>
              </a:rPr>
              <a:t>bạo</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lực</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diễn</a:t>
            </a:r>
            <a:r>
              <a:rPr lang="en-US" sz="3600" kern="900" spc="-120" dirty="0">
                <a:solidFill>
                  <a:schemeClr val="tx1"/>
                </a:solidFill>
                <a:latin typeface="Times New Roman" pitchFamily="18" charset="0"/>
                <a:cs typeface="Times New Roman" pitchFamily="18" charset="0"/>
              </a:rPr>
              <a:t> </a:t>
            </a:r>
            <a:r>
              <a:rPr lang="en-US" sz="3600" kern="900" spc="-120" dirty="0" err="1">
                <a:solidFill>
                  <a:schemeClr val="tx1"/>
                </a:solidFill>
                <a:latin typeface="Times New Roman" pitchFamily="18" charset="0"/>
                <a:cs typeface="Times New Roman" pitchFamily="18" charset="0"/>
              </a:rPr>
              <a:t>ra.</a:t>
            </a:r>
            <a:endParaRPr lang="en-US" sz="3600" kern="900" spc="-12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6643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7"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900" decel="100000" fill="hold"/>
                                        <p:tgtEl>
                                          <p:spTgt spid="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2286000" cy="1447800"/>
          </a:xfrm>
          <a:solidFill>
            <a:srgbClr val="FF99FF"/>
          </a:solidFill>
        </p:spPr>
        <p:txBody>
          <a:bodyPr>
            <a:noAutofit/>
          </a:bodyPr>
          <a:lstStyle/>
          <a:p>
            <a:pPr algn="ctr"/>
            <a:r>
              <a:rPr lang="en-US" sz="3000" b="1" spc="-90">
                <a:latin typeface="Times New Roman" pitchFamily="18" charset="0"/>
                <a:cs typeface="Times New Roman" pitchFamily="18" charset="0"/>
              </a:rPr>
              <a:t>TIẾN HÀNH</a:t>
            </a:r>
            <a:br>
              <a:rPr lang="en-US" sz="3000" b="1" spc="-90">
                <a:latin typeface="Times New Roman" pitchFamily="18" charset="0"/>
                <a:cs typeface="Times New Roman" pitchFamily="18" charset="0"/>
              </a:rPr>
            </a:br>
            <a:r>
              <a:rPr lang="en-US" sz="3000" b="1">
                <a:latin typeface="Times New Roman" pitchFamily="18" charset="0"/>
                <a:cs typeface="Times New Roman" pitchFamily="18" charset="0"/>
              </a:rPr>
              <a:t>HÒA GIẢI</a:t>
            </a:r>
          </a:p>
        </p:txBody>
      </p:sp>
      <p:sp>
        <p:nvSpPr>
          <p:cNvPr id="3" name="Content Placeholder 2"/>
          <p:cNvSpPr>
            <a:spLocks noGrp="1"/>
          </p:cNvSpPr>
          <p:nvPr>
            <p:ph idx="1"/>
          </p:nvPr>
        </p:nvSpPr>
        <p:spPr>
          <a:xfrm>
            <a:off x="4267200" y="273050"/>
            <a:ext cx="6913418" cy="6280150"/>
          </a:xfrm>
          <a:ln/>
        </p:spPr>
        <p:style>
          <a:lnRef idx="1">
            <a:schemeClr val="accent3"/>
          </a:lnRef>
          <a:fillRef idx="2">
            <a:schemeClr val="accent3"/>
          </a:fillRef>
          <a:effectRef idx="1">
            <a:schemeClr val="accent3"/>
          </a:effectRef>
          <a:fontRef idx="minor">
            <a:schemeClr val="dk1"/>
          </a:fontRef>
        </p:style>
        <p:txBody>
          <a:bodyPr>
            <a:noAutofit/>
          </a:bodyPr>
          <a:lstStyle/>
          <a:p>
            <a:r>
              <a:rPr lang="en-US" sz="3100" b="1" spc="-90" dirty="0">
                <a:latin typeface="Times New Roman" pitchFamily="18" charset="0"/>
                <a:cs typeface="Times New Roman" pitchFamily="18" charset="0"/>
              </a:rPr>
              <a:t>Phân tích vụ việc:</a:t>
            </a:r>
          </a:p>
          <a:p>
            <a:pPr>
              <a:buFontTx/>
              <a:buChar char="-"/>
            </a:pPr>
            <a:r>
              <a:rPr lang="en-US" sz="3100" spc="-90" dirty="0">
                <a:latin typeface="Times New Roman" pitchFamily="18" charset="0"/>
                <a:cs typeface="Times New Roman" pitchFamily="18" charset="0"/>
              </a:rPr>
              <a:t>Xác định mâu thuẫn, tranh chấp là gì, thuộc lĩnh vực nào?</a:t>
            </a:r>
          </a:p>
          <a:p>
            <a:pPr>
              <a:buFontTx/>
              <a:buChar char="-"/>
            </a:pPr>
            <a:r>
              <a:rPr lang="en-US" sz="3100" spc="-90" dirty="0">
                <a:latin typeface="Times New Roman" pitchFamily="18" charset="0"/>
                <a:cs typeface="Times New Roman" pitchFamily="18" charset="0"/>
              </a:rPr>
              <a:t>Vấn đề </a:t>
            </a:r>
            <a:r>
              <a:rPr lang="en-US" sz="3100" dirty="0">
                <a:latin typeface="Times New Roman" panose="02020603050405020304" pitchFamily="18" charset="0"/>
                <a:cs typeface="Times New Roman" panose="02020603050405020304" pitchFamily="18" charset="0"/>
              </a:rPr>
              <a:t>pháp lý đặt ra là gì? Pháp luật điều chỉnh đối với các vấn đề đó như thế nào?</a:t>
            </a:r>
          </a:p>
          <a:p>
            <a:r>
              <a:rPr lang="en-US" sz="3100" b="1" spc="-90" dirty="0">
                <a:latin typeface="Times New Roman" pitchFamily="18" charset="0"/>
                <a:cs typeface="Times New Roman" pitchFamily="18" charset="0"/>
              </a:rPr>
              <a:t>Dẫn chiếu quy định pháp luật:</a:t>
            </a:r>
          </a:p>
          <a:p>
            <a:pPr marL="0" indent="0">
              <a:buNone/>
            </a:pPr>
            <a:r>
              <a:rPr lang="en-US" sz="3100" spc="-90" dirty="0">
                <a:latin typeface="Times New Roman" pitchFamily="18" charset="0"/>
                <a:cs typeface="Times New Roman" pitchFamily="18" charset="0"/>
              </a:rPr>
              <a:t>HGV phải tìm kiếm, nghiên cứu, đọc quy định pháp luật điều chỉnh vấn đề tranh chấp đang giải quyết. Cần lưu ý quy định đó còn hiệu lực không, quyền và nghĩa vụ của mỗi bên như thế nào.</a:t>
            </a:r>
          </a:p>
          <a:p>
            <a:pPr marL="0" indent="0">
              <a:buNone/>
            </a:pPr>
            <a:endParaRPr lang="en-US" dirty="0">
              <a:latin typeface="Times New Roman" panose="02020603050405020304" pitchFamily="18" charset="0"/>
              <a:cs typeface="Times New Roman" panose="02020603050405020304" pitchFamily="18" charset="0"/>
            </a:endParaRPr>
          </a:p>
          <a:p>
            <a:pPr>
              <a:buFontTx/>
              <a:buChar char="-"/>
            </a:pPr>
            <a:endParaRPr lang="en-US" sz="2900" spc="-90" dirty="0">
              <a:latin typeface="Times New Roman" pitchFamily="18" charset="0"/>
              <a:cs typeface="Times New Roman" pitchFamily="18" charset="0"/>
            </a:endParaRPr>
          </a:p>
        </p:txBody>
      </p:sp>
      <p:sp>
        <p:nvSpPr>
          <p:cNvPr id="4" name="Text Placeholder 3"/>
          <p:cNvSpPr>
            <a:spLocks noGrp="1"/>
          </p:cNvSpPr>
          <p:nvPr>
            <p:ph type="body" sz="half" idx="2"/>
          </p:nvPr>
        </p:nvSpPr>
        <p:spPr>
          <a:xfrm>
            <a:off x="1981201" y="2209800"/>
            <a:ext cx="2057399" cy="4343400"/>
          </a:xfrm>
          <a:solidFill>
            <a:schemeClr val="accent4">
              <a:lumMod val="40000"/>
              <a:lumOff val="60000"/>
            </a:schemeClr>
          </a:solidFill>
        </p:spPr>
        <p:txBody>
          <a:bodyPr>
            <a:normAutofit fontScale="92500"/>
          </a:bodyPr>
          <a:lstStyle/>
          <a:p>
            <a:r>
              <a:rPr lang="en-US" sz="3900" b="1" u="sng" err="1">
                <a:latin typeface="Times New Roman" pitchFamily="18" charset="0"/>
                <a:cs typeface="Times New Roman" pitchFamily="18" charset="0"/>
              </a:rPr>
              <a:t>Bước</a:t>
            </a:r>
            <a:r>
              <a:rPr lang="en-US" sz="3900" b="1" u="sng">
                <a:latin typeface="Times New Roman" pitchFamily="18" charset="0"/>
                <a:cs typeface="Times New Roman" pitchFamily="18" charset="0"/>
              </a:rPr>
              <a:t> 3</a:t>
            </a:r>
            <a:r>
              <a:rPr lang="en-US" sz="3900" b="1">
                <a:latin typeface="Times New Roman" pitchFamily="18" charset="0"/>
                <a:cs typeface="Times New Roman" pitchFamily="18" charset="0"/>
              </a:rPr>
              <a:t>: Phân tích vụ việc, dẫn chiếu quy định pháp luật</a:t>
            </a:r>
            <a:endParaRPr lang="en-US" sz="3900">
              <a:latin typeface="Times New Roman" pitchFamily="18" charset="0"/>
              <a:cs typeface="Times New Roman" pitchFamily="18" charset="0"/>
            </a:endParaRPr>
          </a:p>
          <a:p>
            <a:endParaRPr lang="en-US"/>
          </a:p>
        </p:txBody>
      </p:sp>
    </p:spTree>
    <p:extLst>
      <p:ext uri="{BB962C8B-B14F-4D97-AF65-F5344CB8AC3E}">
        <p14:creationId xmlns:p14="http://schemas.microsoft.com/office/powerpoint/2010/main" val="317777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anim calcmode="lin" valueType="num">
                                      <p:cBhvr additive="base">
                                        <p:cTn id="13"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 calcmode="lin" valueType="num">
                                      <p:cBhvr>
                                        <p:cTn id="25" dur="1000" fill="hold"/>
                                        <p:tgtEl>
                                          <p:spTgt spid="3">
                                            <p:bg/>
                                          </p:spTgt>
                                        </p:tgtEl>
                                        <p:attrNameLst>
                                          <p:attrName>ppt_w</p:attrName>
                                        </p:attrNameLst>
                                      </p:cBhvr>
                                      <p:tavLst>
                                        <p:tav tm="0">
                                          <p:val>
                                            <p:fltVal val="0"/>
                                          </p:val>
                                        </p:tav>
                                        <p:tav tm="100000">
                                          <p:val>
                                            <p:strVal val="#ppt_w"/>
                                          </p:val>
                                        </p:tav>
                                      </p:tavLst>
                                    </p:anim>
                                    <p:anim calcmode="lin" valueType="num">
                                      <p:cBhvr>
                                        <p:cTn id="26" dur="1000" fill="hold"/>
                                        <p:tgtEl>
                                          <p:spTgt spid="3">
                                            <p:bg/>
                                          </p:spTgt>
                                        </p:tgtEl>
                                        <p:attrNameLst>
                                          <p:attrName>ppt_h</p:attrName>
                                        </p:attrNameLst>
                                      </p:cBhvr>
                                      <p:tavLst>
                                        <p:tav tm="0">
                                          <p:val>
                                            <p:fltVal val="0"/>
                                          </p:val>
                                        </p:tav>
                                        <p:tav tm="100000">
                                          <p:val>
                                            <p:strVal val="#ppt_h"/>
                                          </p:val>
                                        </p:tav>
                                      </p:tavLst>
                                    </p:anim>
                                    <p:anim calcmode="lin" valueType="num">
                                      <p:cBhvr>
                                        <p:cTn id="27" dur="1000" fill="hold"/>
                                        <p:tgtEl>
                                          <p:spTgt spid="3">
                                            <p:bg/>
                                          </p:spTgt>
                                        </p:tgtEl>
                                        <p:attrNameLst>
                                          <p:attrName>style.rotation</p:attrName>
                                        </p:attrNameLst>
                                      </p:cBhvr>
                                      <p:tavLst>
                                        <p:tav tm="0">
                                          <p:val>
                                            <p:fltVal val="90"/>
                                          </p:val>
                                        </p:tav>
                                        <p:tav tm="100000">
                                          <p:val>
                                            <p:fltVal val="0"/>
                                          </p:val>
                                        </p:tav>
                                      </p:tavLst>
                                    </p:anim>
                                    <p:animEffect transition="in" filter="fade">
                                      <p:cBhvr>
                                        <p:cTn id="28" dur="1000"/>
                                        <p:tgtEl>
                                          <p:spTgt spid="3">
                                            <p:bg/>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 calcmode="lin" valueType="num">
                                      <p:cBhvr>
                                        <p:cTn id="4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 calcmode="lin" valueType="num">
                                      <p:cBhvr>
                                        <p:cTn id="4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6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6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6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2286000" cy="1447800"/>
          </a:xfrm>
          <a:solidFill>
            <a:srgbClr val="FF99FF"/>
          </a:solidFill>
        </p:spPr>
        <p:txBody>
          <a:bodyPr>
            <a:noAutofit/>
          </a:bodyPr>
          <a:lstStyle/>
          <a:p>
            <a:pPr algn="ctr"/>
            <a:r>
              <a:rPr lang="en-US" sz="3000" b="1" spc="-90">
                <a:latin typeface="Times New Roman" pitchFamily="18" charset="0"/>
                <a:cs typeface="Times New Roman" pitchFamily="18" charset="0"/>
              </a:rPr>
              <a:t>TIẾN HÀNH</a:t>
            </a:r>
            <a:br>
              <a:rPr lang="en-US" sz="3000" b="1" spc="-90">
                <a:latin typeface="Times New Roman" pitchFamily="18" charset="0"/>
                <a:cs typeface="Times New Roman" pitchFamily="18" charset="0"/>
              </a:rPr>
            </a:br>
            <a:r>
              <a:rPr lang="en-US" sz="3000" b="1">
                <a:latin typeface="Times New Roman" pitchFamily="18" charset="0"/>
                <a:cs typeface="Times New Roman" pitchFamily="18" charset="0"/>
              </a:rPr>
              <a:t>HÒA GIẢI</a:t>
            </a:r>
          </a:p>
        </p:txBody>
      </p:sp>
      <p:sp>
        <p:nvSpPr>
          <p:cNvPr id="3" name="Content Placeholder 2"/>
          <p:cNvSpPr>
            <a:spLocks noGrp="1"/>
          </p:cNvSpPr>
          <p:nvPr>
            <p:ph idx="1"/>
          </p:nvPr>
        </p:nvSpPr>
        <p:spPr>
          <a:xfrm>
            <a:off x="4267199" y="273050"/>
            <a:ext cx="6851073" cy="6280150"/>
          </a:xfrm>
          <a:ln/>
        </p:spPr>
        <p:style>
          <a:lnRef idx="1">
            <a:schemeClr val="accent3"/>
          </a:lnRef>
          <a:fillRef idx="2">
            <a:schemeClr val="accent3"/>
          </a:fillRef>
          <a:effectRef idx="1">
            <a:schemeClr val="accent3"/>
          </a:effectRef>
          <a:fontRef idx="minor">
            <a:schemeClr val="dk1"/>
          </a:fontRef>
        </p:style>
        <p:txBody>
          <a:bodyPr>
            <a:noAutofit/>
          </a:bodyPr>
          <a:lstStyle/>
          <a:p>
            <a:pPr marL="0" indent="0">
              <a:buNone/>
            </a:pPr>
            <a:r>
              <a:rPr lang="en-US" sz="2800" b="1" spc="-90" dirty="0">
                <a:latin typeface="Times New Roman" panose="02020603050405020304" pitchFamily="18" charset="0"/>
                <a:cs typeface="Times New Roman" pitchFamily="18" charset="0"/>
              </a:rPr>
              <a:t>* Các bên tự đề xuất và thống nhất phương án hòa giải</a:t>
            </a:r>
          </a:p>
          <a:p>
            <a:pPr marL="0" indent="0" algn="just">
              <a:buNone/>
            </a:pPr>
            <a:r>
              <a:rPr lang="en-US" sz="2800" spc="-90" dirty="0">
                <a:latin typeface="Times New Roman" panose="02020603050405020304" pitchFamily="18" charset="0"/>
                <a:cs typeface="Times New Roman" panose="02020603050405020304" pitchFamily="18" charset="0"/>
              </a:rPr>
              <a:t>Trên cơ sở phân tích cho các bên hiểu rõ quyền, nghĩa vụ, HGV đề nghị các bên trình bày phương án giải quyết tranh chấp. </a:t>
            </a:r>
          </a:p>
          <a:p>
            <a:pPr marL="0" indent="0" algn="just">
              <a:buNone/>
            </a:pPr>
            <a:r>
              <a:rPr lang="en-US" sz="2800" dirty="0">
                <a:latin typeface="Times New Roman" panose="02020603050405020304" pitchFamily="18" charset="0"/>
                <a:cs typeface="Times New Roman" panose="02020603050405020304" pitchFamily="18" charset="0"/>
              </a:rPr>
              <a:t>Nếu các bên thống nhất phương án giải quyết mâu thuẫn thì HGV xem phương án đó có đúng PL và đạo đức XH không</a:t>
            </a:r>
          </a:p>
          <a:p>
            <a:pPr marL="0" indent="0" algn="just">
              <a:buNone/>
            </a:pPr>
            <a:r>
              <a:rPr lang="en-US" sz="2800" b="1" spc="-90" dirty="0">
                <a:latin typeface="Times New Roman" pitchFamily="18" charset="0"/>
                <a:cs typeface="Times New Roman" pitchFamily="18" charset="0"/>
              </a:rPr>
              <a:t>* HGV gợi ý phương án hòa giải</a:t>
            </a:r>
          </a:p>
          <a:p>
            <a:pPr marL="0" indent="0" algn="just">
              <a:buNone/>
            </a:pPr>
            <a:r>
              <a:rPr lang="en-US" sz="2800" dirty="0">
                <a:latin typeface="Times New Roman" panose="02020603050405020304" pitchFamily="18" charset="0"/>
                <a:cs typeface="Times New Roman" panose="02020603050405020304" pitchFamily="18" charset="0"/>
              </a:rPr>
              <a:t>Trong trường hợp các bên không đưa ra các phương án giải quyết tranh chấp thì HGV có thể gợi ý một số phương án để các bên tham khảo, cho ý kiến và thống nhất cách giải quyết</a:t>
            </a:r>
            <a:r>
              <a:rPr lang="en-US" sz="2800" spc="-90" dirty="0">
                <a:latin typeface="Times New Roman" pitchFamily="18" charset="0"/>
                <a:cs typeface="Times New Roman" pitchFamily="18" charset="0"/>
              </a:rPr>
              <a:t>.</a:t>
            </a:r>
          </a:p>
          <a:p>
            <a:pPr marL="0" indent="0">
              <a:buNone/>
            </a:pPr>
            <a:endParaRPr lang="en-US" dirty="0">
              <a:latin typeface="Times New Roman" panose="02020603050405020304" pitchFamily="18" charset="0"/>
              <a:cs typeface="Times New Roman" panose="02020603050405020304" pitchFamily="18" charset="0"/>
            </a:endParaRPr>
          </a:p>
          <a:p>
            <a:pPr>
              <a:buFontTx/>
              <a:buChar char="-"/>
            </a:pPr>
            <a:endParaRPr lang="en-US" sz="2900" spc="-90" dirty="0">
              <a:latin typeface="Times New Roman" pitchFamily="18" charset="0"/>
              <a:cs typeface="Times New Roman" pitchFamily="18" charset="0"/>
            </a:endParaRPr>
          </a:p>
        </p:txBody>
      </p:sp>
      <p:sp>
        <p:nvSpPr>
          <p:cNvPr id="4" name="Text Placeholder 3"/>
          <p:cNvSpPr>
            <a:spLocks noGrp="1"/>
          </p:cNvSpPr>
          <p:nvPr>
            <p:ph type="body" sz="half" idx="2"/>
          </p:nvPr>
        </p:nvSpPr>
        <p:spPr>
          <a:xfrm>
            <a:off x="1981201" y="2209800"/>
            <a:ext cx="2057399" cy="4343400"/>
          </a:xfrm>
          <a:solidFill>
            <a:schemeClr val="accent4">
              <a:lumMod val="40000"/>
              <a:lumOff val="60000"/>
            </a:schemeClr>
          </a:solidFill>
        </p:spPr>
        <p:txBody>
          <a:bodyPr>
            <a:normAutofit lnSpcReduction="10000"/>
          </a:bodyPr>
          <a:lstStyle/>
          <a:p>
            <a:r>
              <a:rPr lang="en-US" sz="3900" b="1" u="sng" err="1">
                <a:latin typeface="Times New Roman" pitchFamily="18" charset="0"/>
                <a:cs typeface="Times New Roman" pitchFamily="18" charset="0"/>
              </a:rPr>
              <a:t>Bước</a:t>
            </a:r>
            <a:r>
              <a:rPr lang="en-US" sz="3900" b="1" u="sng">
                <a:latin typeface="Times New Roman" pitchFamily="18" charset="0"/>
                <a:cs typeface="Times New Roman" pitchFamily="18" charset="0"/>
              </a:rPr>
              <a:t> 4</a:t>
            </a:r>
            <a:r>
              <a:rPr lang="en-US" sz="3900" b="1">
                <a:latin typeface="Times New Roman" pitchFamily="18" charset="0"/>
                <a:cs typeface="Times New Roman" pitchFamily="18" charset="0"/>
              </a:rPr>
              <a:t>: Trao đổi, thống nhất phương án hòa giải</a:t>
            </a:r>
            <a:endParaRPr lang="en-US" sz="3900">
              <a:latin typeface="Times New Roman" pitchFamily="18" charset="0"/>
              <a:cs typeface="Times New Roman" pitchFamily="18" charset="0"/>
            </a:endParaRPr>
          </a:p>
          <a:p>
            <a:endParaRPr lang="en-US"/>
          </a:p>
        </p:txBody>
      </p:sp>
    </p:spTree>
    <p:extLst>
      <p:ext uri="{BB962C8B-B14F-4D97-AF65-F5344CB8AC3E}">
        <p14:creationId xmlns:p14="http://schemas.microsoft.com/office/powerpoint/2010/main" val="149277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anim calcmode="lin" valueType="num">
                                      <p:cBhvr additive="base">
                                        <p:cTn id="13"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 calcmode="lin" valueType="num">
                                      <p:cBhvr>
                                        <p:cTn id="25" dur="1000" fill="hold"/>
                                        <p:tgtEl>
                                          <p:spTgt spid="3">
                                            <p:bg/>
                                          </p:spTgt>
                                        </p:tgtEl>
                                        <p:attrNameLst>
                                          <p:attrName>ppt_w</p:attrName>
                                        </p:attrNameLst>
                                      </p:cBhvr>
                                      <p:tavLst>
                                        <p:tav tm="0">
                                          <p:val>
                                            <p:fltVal val="0"/>
                                          </p:val>
                                        </p:tav>
                                        <p:tav tm="100000">
                                          <p:val>
                                            <p:strVal val="#ppt_w"/>
                                          </p:val>
                                        </p:tav>
                                      </p:tavLst>
                                    </p:anim>
                                    <p:anim calcmode="lin" valueType="num">
                                      <p:cBhvr>
                                        <p:cTn id="26" dur="1000" fill="hold"/>
                                        <p:tgtEl>
                                          <p:spTgt spid="3">
                                            <p:bg/>
                                          </p:spTgt>
                                        </p:tgtEl>
                                        <p:attrNameLst>
                                          <p:attrName>ppt_h</p:attrName>
                                        </p:attrNameLst>
                                      </p:cBhvr>
                                      <p:tavLst>
                                        <p:tav tm="0">
                                          <p:val>
                                            <p:fltVal val="0"/>
                                          </p:val>
                                        </p:tav>
                                        <p:tav tm="100000">
                                          <p:val>
                                            <p:strVal val="#ppt_h"/>
                                          </p:val>
                                        </p:tav>
                                      </p:tavLst>
                                    </p:anim>
                                    <p:anim calcmode="lin" valueType="num">
                                      <p:cBhvr>
                                        <p:cTn id="27" dur="1000" fill="hold"/>
                                        <p:tgtEl>
                                          <p:spTgt spid="3">
                                            <p:bg/>
                                          </p:spTgt>
                                        </p:tgtEl>
                                        <p:attrNameLst>
                                          <p:attrName>style.rotation</p:attrName>
                                        </p:attrNameLst>
                                      </p:cBhvr>
                                      <p:tavLst>
                                        <p:tav tm="0">
                                          <p:val>
                                            <p:fltVal val="90"/>
                                          </p:val>
                                        </p:tav>
                                        <p:tav tm="100000">
                                          <p:val>
                                            <p:fltVal val="0"/>
                                          </p:val>
                                        </p:tav>
                                      </p:tavLst>
                                    </p:anim>
                                    <p:animEffect transition="in" filter="fade">
                                      <p:cBhvr>
                                        <p:cTn id="28" dur="1000"/>
                                        <p:tgtEl>
                                          <p:spTgt spid="3">
                                            <p:bg/>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 calcmode="lin" valueType="num">
                                      <p:cBhvr>
                                        <p:cTn id="4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 calcmode="lin" valueType="num">
                                      <p:cBhvr>
                                        <p:cTn id="4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 calcmode="lin" valueType="num">
                                      <p:cBhvr>
                                        <p:cTn id="6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6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6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6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2286000" cy="1447800"/>
          </a:xfrm>
          <a:solidFill>
            <a:srgbClr val="FF99FF"/>
          </a:solidFill>
        </p:spPr>
        <p:txBody>
          <a:bodyPr>
            <a:noAutofit/>
          </a:bodyPr>
          <a:lstStyle/>
          <a:p>
            <a:pPr algn="ctr"/>
            <a:r>
              <a:rPr lang="en-US" sz="3000" b="1" spc="-90">
                <a:latin typeface="Times New Roman" pitchFamily="18" charset="0"/>
                <a:cs typeface="Times New Roman" pitchFamily="18" charset="0"/>
              </a:rPr>
              <a:t>TIẾN HÀNH</a:t>
            </a:r>
            <a:br>
              <a:rPr lang="en-US" sz="3000" b="1" spc="-90">
                <a:latin typeface="Times New Roman" pitchFamily="18" charset="0"/>
                <a:cs typeface="Times New Roman" pitchFamily="18" charset="0"/>
              </a:rPr>
            </a:br>
            <a:r>
              <a:rPr lang="en-US" sz="3000" b="1">
                <a:latin typeface="Times New Roman" pitchFamily="18" charset="0"/>
                <a:cs typeface="Times New Roman" pitchFamily="18" charset="0"/>
              </a:rPr>
              <a:t>HÒA GIẢI</a:t>
            </a:r>
          </a:p>
        </p:txBody>
      </p:sp>
      <p:sp>
        <p:nvSpPr>
          <p:cNvPr id="3" name="Content Placeholder 2"/>
          <p:cNvSpPr>
            <a:spLocks noGrp="1"/>
          </p:cNvSpPr>
          <p:nvPr>
            <p:ph idx="1"/>
          </p:nvPr>
        </p:nvSpPr>
        <p:spPr>
          <a:xfrm>
            <a:off x="4267200" y="273050"/>
            <a:ext cx="5943600" cy="6280150"/>
          </a:xfrm>
          <a:ln/>
        </p:spPr>
        <p:style>
          <a:lnRef idx="1">
            <a:schemeClr val="accent3"/>
          </a:lnRef>
          <a:fillRef idx="2">
            <a:schemeClr val="accent3"/>
          </a:fillRef>
          <a:effectRef idx="1">
            <a:schemeClr val="accent3"/>
          </a:effectRef>
          <a:fontRef idx="minor">
            <a:schemeClr val="dk1"/>
          </a:fontRef>
        </p:style>
        <p:txBody>
          <a:bodyPr>
            <a:noAutofit/>
          </a:bodyPr>
          <a:lstStyle/>
          <a:p>
            <a:pPr marL="0" indent="0" algn="just">
              <a:buNone/>
            </a:pPr>
            <a:r>
              <a:rPr lang="en-US" b="1" spc="-90">
                <a:latin typeface="Times New Roman" panose="02020603050405020304" pitchFamily="18" charset="0"/>
                <a:cs typeface="Times New Roman" pitchFamily="18" charset="0"/>
              </a:rPr>
              <a:t>* Hòa giải thành: </a:t>
            </a:r>
            <a:r>
              <a:rPr lang="en-US" spc="-90">
                <a:latin typeface="Times New Roman" panose="02020603050405020304" pitchFamily="18" charset="0"/>
                <a:cs typeface="Times New Roman" pitchFamily="18" charset="0"/>
              </a:rPr>
              <a:t>C</a:t>
            </a:r>
            <a:r>
              <a:rPr lang="en-US">
                <a:latin typeface="Times New Roman" panose="02020603050405020304" pitchFamily="18" charset="0"/>
                <a:cs typeface="Times New Roman" panose="02020603050405020304" pitchFamily="18" charset="0"/>
              </a:rPr>
              <a:t>ác bên đạt được thỏa thuận</a:t>
            </a:r>
          </a:p>
          <a:p>
            <a:pPr marL="0" indent="0" algn="just">
              <a:buNone/>
            </a:pPr>
            <a:r>
              <a:rPr lang="en-US" spc="-90">
                <a:latin typeface="Times New Roman" pitchFamily="18" charset="0"/>
                <a:cs typeface="Times New Roman" pitchFamily="18" charset="0"/>
              </a:rPr>
              <a:t>HGV lập biên bản hòa giải thành và </a:t>
            </a:r>
            <a:r>
              <a:rPr lang="en-US">
                <a:latin typeface="Times New Roman" panose="02020603050405020304" pitchFamily="18" charset="0"/>
                <a:cs typeface="Times New Roman" panose="02020603050405020304" pitchFamily="18" charset="0"/>
              </a:rPr>
              <a:t>giải thích trách nhiệm thực hiện thỏa thuận hòa giải thành cho các bên, hướng dẫn các bên có quyền đề nghị Tòa án ra quyết định công nhận kết quả hòa giải thành.</a:t>
            </a:r>
          </a:p>
          <a:p>
            <a:pPr marL="0" indent="0" algn="just">
              <a:buNone/>
            </a:pPr>
            <a:r>
              <a:rPr lang="en-US">
                <a:latin typeface="Times New Roman" panose="02020603050405020304" pitchFamily="18" charset="0"/>
                <a:cs typeface="Times New Roman" panose="02020603050405020304" pitchFamily="18" charset="0"/>
              </a:rPr>
              <a:t> </a:t>
            </a:r>
            <a:r>
              <a:rPr lang="en-US" b="1" spc="-90">
                <a:latin typeface="Times New Roman" pitchFamily="18" charset="0"/>
                <a:cs typeface="Times New Roman" pitchFamily="18" charset="0"/>
              </a:rPr>
              <a:t>* Hòa giải không thành: </a:t>
            </a:r>
            <a:r>
              <a:rPr lang="en-US" spc="-90">
                <a:latin typeface="Times New Roman" pitchFamily="18" charset="0"/>
                <a:cs typeface="Times New Roman" pitchFamily="18" charset="0"/>
              </a:rPr>
              <a:t>C</a:t>
            </a:r>
            <a:r>
              <a:rPr lang="en-US">
                <a:latin typeface="Times New Roman" panose="02020603050405020304" pitchFamily="18" charset="0"/>
                <a:cs typeface="Times New Roman" panose="02020603050405020304" pitchFamily="18" charset="0"/>
              </a:rPr>
              <a:t>ác bên không đạt được thỏa thuận</a:t>
            </a:r>
            <a:r>
              <a:rPr lang="en-US" spc="-90">
                <a:latin typeface="Times New Roman" pitchFamily="18" charset="0"/>
                <a:cs typeface="Times New Roman" pitchFamily="18" charset="0"/>
              </a:rPr>
              <a:t>.</a:t>
            </a:r>
            <a:endParaRPr lang="en-US">
              <a:latin typeface="Times New Roman" panose="02020603050405020304" pitchFamily="18" charset="0"/>
              <a:cs typeface="Times New Roman" panose="02020603050405020304" pitchFamily="18" charset="0"/>
            </a:endParaRPr>
          </a:p>
          <a:p>
            <a:pPr marL="0" indent="0" algn="just">
              <a:buNone/>
            </a:pPr>
            <a:r>
              <a:rPr lang="en-US">
                <a:latin typeface="Times New Roman" panose="02020603050405020304" pitchFamily="18" charset="0"/>
                <a:cs typeface="Times New Roman" panose="02020603050405020304" pitchFamily="18" charset="0"/>
              </a:rPr>
              <a:t>Nếu các bên yêu cầu thì HGV lập văn bản hòa giải không thành</a:t>
            </a:r>
            <a:endParaRPr lang="en-US" spc="-90">
              <a:latin typeface="Times New Roman" pitchFamily="18" charset="0"/>
              <a:cs typeface="Times New Roman" pitchFamily="18" charset="0"/>
            </a:endParaRPr>
          </a:p>
          <a:p>
            <a:pPr marL="0" indent="0">
              <a:buNone/>
            </a:pPr>
            <a:endParaRPr lang="en-US">
              <a:latin typeface="Times New Roman" panose="02020603050405020304" pitchFamily="18" charset="0"/>
              <a:cs typeface="Times New Roman" panose="02020603050405020304" pitchFamily="18" charset="0"/>
            </a:endParaRPr>
          </a:p>
          <a:p>
            <a:pPr>
              <a:buFontTx/>
              <a:buChar char="-"/>
            </a:pPr>
            <a:endParaRPr lang="en-US" sz="2900" spc="-90">
              <a:latin typeface="Times New Roman" pitchFamily="18" charset="0"/>
              <a:cs typeface="Times New Roman" pitchFamily="18" charset="0"/>
            </a:endParaRPr>
          </a:p>
        </p:txBody>
      </p:sp>
      <p:sp>
        <p:nvSpPr>
          <p:cNvPr id="4" name="Text Placeholder 3"/>
          <p:cNvSpPr>
            <a:spLocks noGrp="1"/>
          </p:cNvSpPr>
          <p:nvPr>
            <p:ph type="body" sz="half" idx="2"/>
          </p:nvPr>
        </p:nvSpPr>
        <p:spPr>
          <a:xfrm>
            <a:off x="1981201" y="2209800"/>
            <a:ext cx="2057399" cy="4343400"/>
          </a:xfrm>
          <a:solidFill>
            <a:schemeClr val="accent4">
              <a:lumMod val="40000"/>
              <a:lumOff val="60000"/>
            </a:schemeClr>
          </a:solidFill>
        </p:spPr>
        <p:txBody>
          <a:bodyPr>
            <a:normAutofit/>
          </a:bodyPr>
          <a:lstStyle/>
          <a:p>
            <a:r>
              <a:rPr lang="en-US" sz="3900" b="1" u="sng" err="1">
                <a:latin typeface="Times New Roman" pitchFamily="18" charset="0"/>
                <a:cs typeface="Times New Roman" pitchFamily="18" charset="0"/>
              </a:rPr>
              <a:t>Bước</a:t>
            </a:r>
            <a:r>
              <a:rPr lang="en-US" sz="3900" b="1" u="sng">
                <a:latin typeface="Times New Roman" pitchFamily="18" charset="0"/>
                <a:cs typeface="Times New Roman" pitchFamily="18" charset="0"/>
              </a:rPr>
              <a:t> 5</a:t>
            </a:r>
            <a:r>
              <a:rPr lang="en-US" sz="3900" b="1">
                <a:latin typeface="Times New Roman" pitchFamily="18" charset="0"/>
                <a:cs typeface="Times New Roman" pitchFamily="18" charset="0"/>
              </a:rPr>
              <a:t>: Kết thúc hòa giải</a:t>
            </a:r>
            <a:endParaRPr lang="en-US" sz="3900">
              <a:latin typeface="Times New Roman" pitchFamily="18" charset="0"/>
              <a:cs typeface="Times New Roman" pitchFamily="18" charset="0"/>
            </a:endParaRPr>
          </a:p>
          <a:p>
            <a:endParaRPr lang="en-US"/>
          </a:p>
        </p:txBody>
      </p:sp>
    </p:spTree>
    <p:extLst>
      <p:ext uri="{BB962C8B-B14F-4D97-AF65-F5344CB8AC3E}">
        <p14:creationId xmlns:p14="http://schemas.microsoft.com/office/powerpoint/2010/main" val="138391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bg/>
                                          </p:spTgt>
                                        </p:tgtEl>
                                        <p:attrNameLst>
                                          <p:attrName>style.visibility</p:attrName>
                                        </p:attrNameLst>
                                      </p:cBhvr>
                                      <p:to>
                                        <p:strVal val="visible"/>
                                      </p:to>
                                    </p:set>
                                    <p:anim calcmode="lin" valueType="num">
                                      <p:cBhvr additive="base">
                                        <p:cTn id="13"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 calcmode="lin" valueType="num">
                                      <p:cBhvr>
                                        <p:cTn id="25" dur="1000" fill="hold"/>
                                        <p:tgtEl>
                                          <p:spTgt spid="3">
                                            <p:bg/>
                                          </p:spTgt>
                                        </p:tgtEl>
                                        <p:attrNameLst>
                                          <p:attrName>ppt_w</p:attrName>
                                        </p:attrNameLst>
                                      </p:cBhvr>
                                      <p:tavLst>
                                        <p:tav tm="0">
                                          <p:val>
                                            <p:fltVal val="0"/>
                                          </p:val>
                                        </p:tav>
                                        <p:tav tm="100000">
                                          <p:val>
                                            <p:strVal val="#ppt_w"/>
                                          </p:val>
                                        </p:tav>
                                      </p:tavLst>
                                    </p:anim>
                                    <p:anim calcmode="lin" valueType="num">
                                      <p:cBhvr>
                                        <p:cTn id="26" dur="1000" fill="hold"/>
                                        <p:tgtEl>
                                          <p:spTgt spid="3">
                                            <p:bg/>
                                          </p:spTgt>
                                        </p:tgtEl>
                                        <p:attrNameLst>
                                          <p:attrName>ppt_h</p:attrName>
                                        </p:attrNameLst>
                                      </p:cBhvr>
                                      <p:tavLst>
                                        <p:tav tm="0">
                                          <p:val>
                                            <p:fltVal val="0"/>
                                          </p:val>
                                        </p:tav>
                                        <p:tav tm="100000">
                                          <p:val>
                                            <p:strVal val="#ppt_h"/>
                                          </p:val>
                                        </p:tav>
                                      </p:tavLst>
                                    </p:anim>
                                    <p:anim calcmode="lin" valueType="num">
                                      <p:cBhvr>
                                        <p:cTn id="27" dur="1000" fill="hold"/>
                                        <p:tgtEl>
                                          <p:spTgt spid="3">
                                            <p:bg/>
                                          </p:spTgt>
                                        </p:tgtEl>
                                        <p:attrNameLst>
                                          <p:attrName>style.rotation</p:attrName>
                                        </p:attrNameLst>
                                      </p:cBhvr>
                                      <p:tavLst>
                                        <p:tav tm="0">
                                          <p:val>
                                            <p:fltVal val="90"/>
                                          </p:val>
                                        </p:tav>
                                        <p:tav tm="100000">
                                          <p:val>
                                            <p:fltVal val="0"/>
                                          </p:val>
                                        </p:tav>
                                      </p:tavLst>
                                    </p:anim>
                                    <p:animEffect transition="in" filter="fade">
                                      <p:cBhvr>
                                        <p:cTn id="28" dur="1000"/>
                                        <p:tgtEl>
                                          <p:spTgt spid="3">
                                            <p:bg/>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 calcmode="lin" valueType="num">
                                      <p:cBhvr>
                                        <p:cTn id="4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 calcmode="lin" valueType="num">
                                      <p:cBhvr>
                                        <p:cTn id="4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7D8455-EC95-419E-9C31-552887CD706C}"/>
              </a:ext>
            </a:extLst>
          </p:cNvPr>
          <p:cNvSpPr>
            <a:spLocks noGrp="1"/>
          </p:cNvSpPr>
          <p:nvPr>
            <p:ph type="title"/>
          </p:nvPr>
        </p:nvSpPr>
        <p:spPr>
          <a:xfrm>
            <a:off x="1569720" y="0"/>
            <a:ext cx="9174480" cy="883104"/>
          </a:xfrm>
        </p:spPr>
        <p:txBody>
          <a:bodyPr>
            <a:noAutofit/>
          </a:bodyPr>
          <a:lstStyle/>
          <a:p>
            <a:pPr algn="ctr"/>
            <a:r>
              <a:rPr lang="en-US" sz="3300" b="1" spc="-90">
                <a:solidFill>
                  <a:srgbClr val="FF0000"/>
                </a:solidFill>
                <a:latin typeface="Times New Roman" pitchFamily="18" charset="0"/>
                <a:cs typeface="Times New Roman" pitchFamily="18" charset="0"/>
              </a:rPr>
              <a:t>6. NHỮNG VIỆC CẦN LÀM SAU KHI HÒA GIẢI</a:t>
            </a:r>
            <a:endParaRPr lang="en-US" sz="3300" spc="-9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33DF2B1-BDA3-4D8D-BAF2-ED442E72819D}"/>
              </a:ext>
            </a:extLst>
          </p:cNvPr>
          <p:cNvSpPr>
            <a:spLocks noGrp="1"/>
          </p:cNvSpPr>
          <p:nvPr>
            <p:ph idx="1"/>
          </p:nvPr>
        </p:nvSpPr>
        <p:spPr>
          <a:xfrm>
            <a:off x="1600200" y="883104"/>
            <a:ext cx="9067800" cy="5974896"/>
          </a:xfrm>
        </p:spPr>
        <p:txBody>
          <a:bodyPr/>
          <a:lstStyle/>
          <a:p>
            <a:pPr marL="0" indent="0">
              <a:buNone/>
            </a:pPr>
            <a:endParaRPr lang="en-US" dirty="0"/>
          </a:p>
        </p:txBody>
      </p:sp>
      <p:sp>
        <p:nvSpPr>
          <p:cNvPr id="4" name="Rectangle: Rounded Corners 3">
            <a:extLst>
              <a:ext uri="{FF2B5EF4-FFF2-40B4-BE49-F238E27FC236}">
                <a16:creationId xmlns:a16="http://schemas.microsoft.com/office/drawing/2014/main" xmlns="" id="{CA7F9ADD-D15E-4A41-8E45-77FBC3C28C0D}"/>
              </a:ext>
            </a:extLst>
          </p:cNvPr>
          <p:cNvSpPr/>
          <p:nvPr/>
        </p:nvSpPr>
        <p:spPr>
          <a:xfrm>
            <a:off x="963386" y="719818"/>
            <a:ext cx="10629900" cy="5958567"/>
          </a:xfrm>
          <a:prstGeom prst="roundRect">
            <a:avLst/>
          </a:prstGeom>
          <a:solidFill>
            <a:srgbClr val="FBDDC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3600" spc="-100" dirty="0">
              <a:solidFill>
                <a:schemeClr val="tx1"/>
              </a:solidFill>
              <a:latin typeface="Times New Roman" pitchFamily="18" charset="0"/>
              <a:cs typeface="Times New Roman" pitchFamily="18" charset="0"/>
            </a:endParaRPr>
          </a:p>
          <a:p>
            <a:pPr algn="just"/>
            <a:r>
              <a:rPr lang="en-US" sz="3600" spc="-100" dirty="0">
                <a:solidFill>
                  <a:schemeClr val="tx1"/>
                </a:solidFill>
                <a:latin typeface="Times New Roman" pitchFamily="18" charset="0"/>
                <a:cs typeface="Times New Roman" pitchFamily="18" charset="0"/>
              </a:rPr>
              <a:t>-</a:t>
            </a:r>
            <a:r>
              <a:rPr lang="en-US" sz="3600" spc="-100" dirty="0">
                <a:latin typeface="Times New Roman" pitchFamily="18" charset="0"/>
                <a:cs typeface="Times New Roman" pitchFamily="18" charset="0"/>
              </a:rPr>
              <a:t> </a:t>
            </a:r>
            <a:r>
              <a:rPr lang="en-US" sz="3600" spc="-100" dirty="0">
                <a:solidFill>
                  <a:schemeClr val="tx1"/>
                </a:solidFill>
                <a:latin typeface="Times New Roman" pitchFamily="18" charset="0"/>
                <a:cs typeface="Times New Roman" pitchFamily="18" charset="0"/>
              </a:rPr>
              <a:t>Nếu hòa giải thành: Tổ trưởng THG phân công hòa giải viên thăm hỏi, nhắc nhở các bên thực hiện cam kết của mình. Nếu các bên trở lại mối quan hệ như ban đầu thì vụ việc hòa giải thành. *</a:t>
            </a:r>
          </a:p>
          <a:p>
            <a:pPr algn="just"/>
            <a:r>
              <a:rPr lang="en-US" sz="3600" kern="900" spc="-120" dirty="0">
                <a:solidFill>
                  <a:schemeClr val="tx1"/>
                </a:solidFill>
                <a:latin typeface="Times New Roman" pitchFamily="18" charset="0"/>
                <a:cs typeface="Times New Roman" pitchFamily="18" charset="0"/>
              </a:rPr>
              <a:t>- </a:t>
            </a:r>
            <a:r>
              <a:rPr lang="en-US" sz="3600" dirty="0">
                <a:solidFill>
                  <a:srgbClr val="3333FF"/>
                </a:solidFill>
                <a:latin typeface="Times New Roman" pitchFamily="18" charset="0"/>
                <a:cs typeface="Times New Roman" pitchFamily="18" charset="0"/>
              </a:rPr>
              <a:t>Nếu cả hai bên yêu cầu tiếp tục hòa giải, thì HGV tiếp tục hòa giải. Nếu chỉ một bên yêu cầu nhưng có căn cứ cho rằng việc tiếp tục hòa giải không thể đạt kết quả thì HGV quyết định kết thúc hòa giải và hướng dẫn các bên đề nghị cơ quan nhà nước có thẩm quyền giải quyết theo quy định của PL.</a:t>
            </a:r>
          </a:p>
          <a:p>
            <a:pPr algn="just"/>
            <a:endParaRPr lang="en-US" sz="3600" dirty="0">
              <a:solidFill>
                <a:srgbClr val="3333FF"/>
              </a:solidFill>
              <a:latin typeface="Times New Roman" pitchFamily="18" charset="0"/>
              <a:cs typeface="Times New Roman" pitchFamily="18" charset="0"/>
            </a:endParaRPr>
          </a:p>
          <a:p>
            <a:pPr algn="just"/>
            <a:endParaRPr lang="en-US" sz="3600" kern="900" spc="-12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37368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47528" y="692697"/>
            <a:ext cx="8424936" cy="2907755"/>
          </a:xfrm>
          <a:ln>
            <a:miter lim="800000"/>
            <a:headEnd/>
            <a:tailEnd/>
          </a:ln>
        </p:spPr>
        <p:txBody>
          <a:bodyPr>
            <a:normAutofit fontScale="90000"/>
          </a:bodyPr>
          <a:lstStyle/>
          <a:p>
            <a:pPr>
              <a:spcBef>
                <a:spcPts val="0"/>
              </a:spcBef>
              <a:buClr>
                <a:srgbClr val="0BD0D9"/>
              </a:buClr>
              <a:buSzPct val="95000"/>
              <a:defRPr/>
            </a:pPr>
            <a:r>
              <a:rPr lang="en-US" sz="3200" dirty="0">
                <a:solidFill>
                  <a:srgbClr val="7030A0"/>
                </a:solidFill>
                <a:latin typeface="Arial" charset="0"/>
                <a:ea typeface="+mn-ea"/>
                <a:cs typeface="Arial" charset="0"/>
              </a:rPr>
              <a:t/>
            </a:r>
            <a:br>
              <a:rPr lang="en-US" sz="3200" dirty="0">
                <a:solidFill>
                  <a:srgbClr val="7030A0"/>
                </a:solidFill>
                <a:latin typeface="Arial" charset="0"/>
                <a:ea typeface="+mn-ea"/>
                <a:cs typeface="Arial" charset="0"/>
              </a:rPr>
            </a:br>
            <a:r>
              <a:rPr lang="en-US" sz="3200" dirty="0">
                <a:solidFill>
                  <a:srgbClr val="7030A0"/>
                </a:solidFill>
                <a:latin typeface="Arial" charset="0"/>
                <a:ea typeface="+mn-ea"/>
                <a:cs typeface="Arial" charset="0"/>
              </a:rPr>
              <a:t/>
            </a:r>
            <a:br>
              <a:rPr lang="en-US" sz="3200" dirty="0">
                <a:solidFill>
                  <a:srgbClr val="7030A0"/>
                </a:solidFill>
                <a:latin typeface="Arial" charset="0"/>
                <a:ea typeface="+mn-ea"/>
                <a:cs typeface="Arial" charset="0"/>
              </a:rPr>
            </a:br>
            <a:r>
              <a:rPr lang="en-US" sz="3200" dirty="0">
                <a:solidFill>
                  <a:srgbClr val="7030A0"/>
                </a:solidFill>
                <a:latin typeface="Arial" charset="0"/>
                <a:ea typeface="+mn-ea"/>
                <a:cs typeface="Arial" charset="0"/>
              </a:rPr>
              <a:t/>
            </a:r>
            <a:br>
              <a:rPr lang="en-US" sz="3200" dirty="0">
                <a:solidFill>
                  <a:srgbClr val="7030A0"/>
                </a:solidFill>
                <a:latin typeface="Arial" charset="0"/>
                <a:ea typeface="+mn-ea"/>
                <a:cs typeface="Arial" charset="0"/>
              </a:rPr>
            </a:br>
            <a:r>
              <a:rPr lang="en-US" dirty="0">
                <a:solidFill>
                  <a:srgbClr val="FF0000"/>
                </a:solidFill>
                <a:latin typeface="Arial" charset="0"/>
                <a:ea typeface="+mn-ea"/>
                <a:cs typeface="Arial" charset="0"/>
              </a:rPr>
              <a:t>PHẦN IV</a:t>
            </a:r>
            <a:br>
              <a:rPr lang="en-US" dirty="0">
                <a:solidFill>
                  <a:srgbClr val="FF0000"/>
                </a:solidFill>
                <a:latin typeface="Arial" charset="0"/>
                <a:ea typeface="+mn-ea"/>
                <a:cs typeface="Arial" charset="0"/>
              </a:rPr>
            </a:br>
            <a:r>
              <a:rPr lang="en-US" sz="5600" dirty="0">
                <a:solidFill>
                  <a:srgbClr val="7030A0"/>
                </a:solidFill>
                <a:latin typeface="Times New Roman" pitchFamily="18" charset="0"/>
                <a:cs typeface="Times New Roman" pitchFamily="18" charset="0"/>
              </a:rPr>
              <a:t>THỦ TỤC CÔNG NHẬN</a:t>
            </a:r>
            <a:br>
              <a:rPr lang="en-US" sz="5600" dirty="0">
                <a:solidFill>
                  <a:srgbClr val="7030A0"/>
                </a:solidFill>
                <a:latin typeface="Times New Roman" pitchFamily="18" charset="0"/>
                <a:cs typeface="Times New Roman" pitchFamily="18" charset="0"/>
              </a:rPr>
            </a:br>
            <a:r>
              <a:rPr lang="en-US" sz="5600" dirty="0">
                <a:solidFill>
                  <a:srgbClr val="7030A0"/>
                </a:solidFill>
                <a:latin typeface="Times New Roman" pitchFamily="18" charset="0"/>
                <a:cs typeface="Times New Roman" pitchFamily="18" charset="0"/>
              </a:rPr>
              <a:t> KẾT QUẢ HÒA GIẢI THÀNH Ở CƠ SỞ</a:t>
            </a:r>
            <a:endParaRPr lang="en-ZA" sz="3900" dirty="0">
              <a:solidFill>
                <a:srgbClr val="7030A0"/>
              </a:solidFill>
              <a:latin typeface="Times New Roman" pitchFamily="18" charset="0"/>
              <a:ea typeface="+mn-ea"/>
              <a:cs typeface="Times New Roman" pitchFamily="18" charset="0"/>
            </a:endParaRPr>
          </a:p>
        </p:txBody>
      </p:sp>
      <p:sp>
        <p:nvSpPr>
          <p:cNvPr id="17411" name="Subtitle 2"/>
          <p:cNvSpPr>
            <a:spLocks noGrp="1"/>
          </p:cNvSpPr>
          <p:nvPr>
            <p:ph type="subTitle" idx="1"/>
          </p:nvPr>
        </p:nvSpPr>
        <p:spPr>
          <a:xfrm>
            <a:off x="2209800" y="4149725"/>
            <a:ext cx="7772400" cy="1150938"/>
          </a:xfrm>
        </p:spPr>
        <p:txBody>
          <a:bodyPr/>
          <a:lstStyle/>
          <a:p>
            <a:pPr>
              <a:lnSpc>
                <a:spcPct val="150000"/>
              </a:lnSpc>
            </a:pPr>
            <a:r>
              <a:rPr lang="en-US" sz="2000" b="1" dirty="0">
                <a:solidFill>
                  <a:srgbClr val="7030A0"/>
                </a:solidFill>
                <a:latin typeface="Arial" panose="020B0604020202020204" pitchFamily="34" charset="0"/>
                <a:cs typeface="Arial" panose="020B0604020202020204" pitchFamily="34" charset="0"/>
              </a:rPr>
              <a:t>                              </a:t>
            </a:r>
            <a:endParaRPr lang="en-ZA" sz="1600" dirty="0"/>
          </a:p>
        </p:txBody>
      </p:sp>
      <p:sp>
        <p:nvSpPr>
          <p:cNvPr id="17412" name="Date Placeholder 2"/>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87323CE9-77AF-4A1A-8622-DE0D74722F39}" type="datetime1">
              <a:rPr lang="vi-VN" smtClean="0">
                <a:solidFill>
                  <a:srgbClr val="FFFFFF"/>
                </a:solidFill>
              </a:rPr>
              <a:pPr eaLnBrk="1" hangingPunct="1"/>
              <a:t>28/10/2026</a:t>
            </a:fld>
            <a:endParaRPr lang="en-ZA">
              <a:solidFill>
                <a:srgbClr val="FFFFFF"/>
              </a:solidFill>
            </a:endParaRPr>
          </a:p>
        </p:txBody>
      </p:sp>
      <p:pic>
        <p:nvPicPr>
          <p:cNvPr id="5" name="Picture 4">
            <a:extLst>
              <a:ext uri="{FF2B5EF4-FFF2-40B4-BE49-F238E27FC236}">
                <a16:creationId xmlns:a16="http://schemas.microsoft.com/office/drawing/2014/main" xmlns="" id="{3CCA622E-BE20-487B-BA28-DEFEA55631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420" y="334864"/>
            <a:ext cx="2473043" cy="3094136"/>
          </a:xfrm>
          <a:prstGeom prst="rect">
            <a:avLst/>
          </a:prstGeom>
        </p:spPr>
      </p:pic>
    </p:spTree>
    <p:extLst>
      <p:ext uri="{BB962C8B-B14F-4D97-AF65-F5344CB8AC3E}">
        <p14:creationId xmlns:p14="http://schemas.microsoft.com/office/powerpoint/2010/main" val="2508092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997169999"/>
              </p:ext>
            </p:extLst>
          </p:nvPr>
        </p:nvGraphicFramePr>
        <p:xfrm>
          <a:off x="1703512" y="548680"/>
          <a:ext cx="8568952" cy="936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291" name="Subtitle 2"/>
          <p:cNvSpPr>
            <a:spLocks noGrp="1"/>
          </p:cNvSpPr>
          <p:nvPr>
            <p:ph type="subTitle" idx="1"/>
          </p:nvPr>
        </p:nvSpPr>
        <p:spPr>
          <a:xfrm>
            <a:off x="1992314" y="1557338"/>
            <a:ext cx="8351837" cy="4248150"/>
          </a:xfrm>
        </p:spPr>
        <p:txBody>
          <a:bodyPr rtlCol="0">
            <a:normAutofit/>
          </a:bodyPr>
          <a:lstStyle/>
          <a:p>
            <a:pPr algn="just">
              <a:lnSpc>
                <a:spcPct val="150000"/>
              </a:lnSpc>
              <a:defRPr/>
            </a:pPr>
            <a:endParaRPr lang="en-ZA" sz="1900" dirty="0">
              <a:latin typeface="Arial" pitchFamily="34" charset="0"/>
              <a:cs typeface="Arial" pitchFamily="34" charset="0"/>
            </a:endParaRPr>
          </a:p>
          <a:p>
            <a:pPr algn="just">
              <a:lnSpc>
                <a:spcPct val="150000"/>
              </a:lnSpc>
              <a:defRPr/>
            </a:pPr>
            <a:endParaRPr lang="en-ZA" sz="2200" dirty="0"/>
          </a:p>
        </p:txBody>
      </p:sp>
      <p:sp>
        <p:nvSpPr>
          <p:cNvPr id="18436"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5C741309-594D-4E1D-9F41-63D9655BDEE9}" type="datetime1">
              <a:rPr lang="vi-VN" smtClean="0">
                <a:solidFill>
                  <a:srgbClr val="FFFFFF"/>
                </a:solidFill>
              </a:rPr>
              <a:pPr eaLnBrk="1" hangingPunct="1"/>
              <a:t>28/10/2026</a:t>
            </a:fld>
            <a:endParaRPr lang="en-ZA">
              <a:solidFill>
                <a:srgbClr val="FFFFFF"/>
              </a:solidFill>
            </a:endParaRPr>
          </a:p>
        </p:txBody>
      </p:sp>
      <p:graphicFrame>
        <p:nvGraphicFramePr>
          <p:cNvPr id="2" name="Diagram 1"/>
          <p:cNvGraphicFramePr/>
          <p:nvPr>
            <p:extLst>
              <p:ext uri="{D42A27DB-BD31-4B8C-83A1-F6EECF244321}">
                <p14:modId xmlns:p14="http://schemas.microsoft.com/office/powerpoint/2010/main" val="3610574857"/>
              </p:ext>
            </p:extLst>
          </p:nvPr>
        </p:nvGraphicFramePr>
        <p:xfrm>
          <a:off x="1847528" y="1700808"/>
          <a:ext cx="8496944" cy="515719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60290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163305276"/>
              </p:ext>
            </p:extLst>
          </p:nvPr>
        </p:nvGraphicFramePr>
        <p:xfrm>
          <a:off x="1569720" y="332656"/>
          <a:ext cx="8915400" cy="1296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339" name="Subtitle 2"/>
          <p:cNvSpPr>
            <a:spLocks noGrp="1"/>
          </p:cNvSpPr>
          <p:nvPr>
            <p:ph type="subTitle" idx="1"/>
          </p:nvPr>
        </p:nvSpPr>
        <p:spPr>
          <a:xfrm>
            <a:off x="135082" y="1773238"/>
            <a:ext cx="11492345" cy="4895850"/>
          </a:xfrm>
          <a:solidFill>
            <a:schemeClr val="accent5">
              <a:lumMod val="40000"/>
              <a:lumOff val="60000"/>
            </a:schemeClr>
          </a:solidFill>
        </p:spPr>
        <p:txBody>
          <a:bodyPr rtlCol="0">
            <a:normAutofit fontScale="77500" lnSpcReduction="20000"/>
          </a:bodyPr>
          <a:lstStyle/>
          <a:p>
            <a:pPr marL="342900" indent="-342900" algn="just">
              <a:lnSpc>
                <a:spcPct val="120000"/>
              </a:lnSpc>
              <a:buFontTx/>
              <a:buChar char="-"/>
              <a:defRPr/>
            </a:pPr>
            <a:r>
              <a:rPr lang="en-US" sz="4100" dirty="0">
                <a:latin typeface="Times New Roman" pitchFamily="18" charset="0"/>
                <a:cs typeface="Times New Roman" pitchFamily="18" charset="0"/>
              </a:rPr>
              <a:t>Làm tăng giá trị pháp lý của Biên bản HGCS, nâng cao tính khả thi trong việc thực hiện kết quả hòa giải thành, tránh được việc một bên không thực hiện thỏa thuận.</a:t>
            </a:r>
          </a:p>
          <a:p>
            <a:pPr marL="342900" indent="-342900" algn="just">
              <a:lnSpc>
                <a:spcPct val="120000"/>
              </a:lnSpc>
              <a:buFontTx/>
              <a:buChar char="-"/>
              <a:defRPr/>
            </a:pPr>
            <a:r>
              <a:rPr lang="en-US" sz="4100" spc="-90" dirty="0">
                <a:latin typeface="Times New Roman" pitchFamily="18" charset="0"/>
                <a:cs typeface="Times New Roman" pitchFamily="18" charset="0"/>
              </a:rPr>
              <a:t>Nâng cao vị trí, vai trò của HGCS trong đời sống xã hội</a:t>
            </a:r>
            <a:r>
              <a:rPr lang="en-US" sz="3900" dirty="0">
                <a:latin typeface="Times New Roman" pitchFamily="18" charset="0"/>
                <a:cs typeface="Times New Roman" pitchFamily="18" charset="0"/>
              </a:rPr>
              <a:t>.</a:t>
            </a:r>
          </a:p>
          <a:p>
            <a:pPr marL="342900" indent="-342900" algn="just">
              <a:lnSpc>
                <a:spcPct val="120000"/>
              </a:lnSpc>
              <a:buFontTx/>
              <a:buChar char="-"/>
              <a:defRPr/>
            </a:pPr>
            <a:r>
              <a:rPr lang="en-US" sz="4100" dirty="0" err="1">
                <a:latin typeface="Times New Roman" pitchFamily="18" charset="0"/>
                <a:cs typeface="Times New Roman" pitchFamily="18" charset="0"/>
              </a:rPr>
              <a:t>Nguyên</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tắc</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tự</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nguyện</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tự</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quyết</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định</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tự</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định</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đoạt</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và</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tự</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chịu</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trách</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nhiệm</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của</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các</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bên</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trong</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quan</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hệ</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dân</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sự</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được</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tôn</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trọng</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tuyệt</a:t>
            </a:r>
            <a:r>
              <a:rPr lang="en-US" sz="4100" dirty="0">
                <a:latin typeface="Times New Roman" pitchFamily="18" charset="0"/>
                <a:cs typeface="Times New Roman" pitchFamily="18" charset="0"/>
              </a:rPr>
              <a:t> </a:t>
            </a:r>
            <a:r>
              <a:rPr lang="en-US" sz="4100" dirty="0" err="1">
                <a:latin typeface="Times New Roman" pitchFamily="18" charset="0"/>
                <a:cs typeface="Times New Roman" pitchFamily="18" charset="0"/>
              </a:rPr>
              <a:t>đối</a:t>
            </a:r>
            <a:r>
              <a:rPr lang="en-US" sz="4100" dirty="0">
                <a:latin typeface="Times New Roman" pitchFamily="18" charset="0"/>
                <a:cs typeface="Times New Roman" pitchFamily="18" charset="0"/>
              </a:rPr>
              <a:t>.</a:t>
            </a:r>
          </a:p>
          <a:p>
            <a:pPr marL="342900" indent="-342900" algn="just">
              <a:lnSpc>
                <a:spcPct val="120000"/>
              </a:lnSpc>
              <a:buFontTx/>
              <a:buChar char="-"/>
              <a:defRPr/>
            </a:pPr>
            <a:r>
              <a:rPr lang="en-US" sz="4100" spc="-90" dirty="0">
                <a:latin typeface="Times New Roman" pitchFamily="18" charset="0"/>
                <a:cs typeface="Times New Roman" pitchFamily="18" charset="0"/>
              </a:rPr>
              <a:t>Gia tăng việc sử dụng biện pháp HGCS, giảm bớt vụ, việc ra Tòa án hoặc ra cơ quan nhà nước có thẩm quyền để giải quyết</a:t>
            </a:r>
          </a:p>
        </p:txBody>
      </p:sp>
      <p:sp>
        <p:nvSpPr>
          <p:cNvPr id="19460"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0A9F9100-4539-4FEA-AC40-26E49FE9AFA0}" type="datetime1">
              <a:rPr lang="vi-VN" smtClean="0">
                <a:solidFill>
                  <a:srgbClr val="FFFFFF"/>
                </a:solidFill>
              </a:rPr>
              <a:pPr eaLnBrk="1" hangingPunct="1"/>
              <a:t>28/10/2026</a:t>
            </a:fld>
            <a:endParaRPr lang="en-ZA">
              <a:solidFill>
                <a:srgbClr val="FFFFFF"/>
              </a:solidFill>
            </a:endParaRPr>
          </a:p>
        </p:txBody>
      </p:sp>
    </p:spTree>
    <p:extLst>
      <p:ext uri="{BB962C8B-B14F-4D97-AF65-F5344CB8AC3E}">
        <p14:creationId xmlns:p14="http://schemas.microsoft.com/office/powerpoint/2010/main" val="2722009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4339">
                                            <p:bg/>
                                          </p:spTgt>
                                        </p:tgtEl>
                                        <p:attrNameLst>
                                          <p:attrName>style.visibility</p:attrName>
                                        </p:attrNameLst>
                                      </p:cBhvr>
                                      <p:to>
                                        <p:strVal val="visible"/>
                                      </p:to>
                                    </p:set>
                                    <p:anim calcmode="lin" valueType="num">
                                      <p:cBhvr additive="base">
                                        <p:cTn id="14" dur="500" fill="hold"/>
                                        <p:tgtEl>
                                          <p:spTgt spid="14339">
                                            <p:bg/>
                                          </p:spTgt>
                                        </p:tgtEl>
                                        <p:attrNameLst>
                                          <p:attrName>ppt_x</p:attrName>
                                        </p:attrNameLst>
                                      </p:cBhvr>
                                      <p:tavLst>
                                        <p:tav tm="0">
                                          <p:val>
                                            <p:strVal val="#ppt_x"/>
                                          </p:val>
                                        </p:tav>
                                        <p:tav tm="100000">
                                          <p:val>
                                            <p:strVal val="#ppt_x"/>
                                          </p:val>
                                        </p:tav>
                                      </p:tavLst>
                                    </p:anim>
                                    <p:anim calcmode="lin" valueType="num">
                                      <p:cBhvr additive="base">
                                        <p:cTn id="15" dur="500" fill="hold"/>
                                        <p:tgtEl>
                                          <p:spTgt spid="14339">
                                            <p:bg/>
                                          </p:spTgt>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4339">
                                            <p:txEl>
                                              <p:pRg st="0" end="0"/>
                                            </p:txEl>
                                          </p:spTgt>
                                        </p:tgtEl>
                                        <p:attrNameLst>
                                          <p:attrName>style.visibility</p:attrName>
                                        </p:attrNameLst>
                                      </p:cBhvr>
                                      <p:to>
                                        <p:strVal val="visible"/>
                                      </p:to>
                                    </p:set>
                                    <p:anim calcmode="lin" valueType="num">
                                      <p:cBhvr additive="base">
                                        <p:cTn id="20"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4339">
                                            <p:txEl>
                                              <p:pRg st="1" end="1"/>
                                            </p:txEl>
                                          </p:spTgt>
                                        </p:tgtEl>
                                        <p:attrNameLst>
                                          <p:attrName>style.visibility</p:attrName>
                                        </p:attrNameLst>
                                      </p:cBhvr>
                                      <p:to>
                                        <p:strVal val="visible"/>
                                      </p:to>
                                    </p:set>
                                    <p:anim calcmode="lin" valueType="num">
                                      <p:cBhvr additive="base">
                                        <p:cTn id="26"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4339">
                                            <p:txEl>
                                              <p:pRg st="2" end="2"/>
                                            </p:txEl>
                                          </p:spTgt>
                                        </p:tgtEl>
                                        <p:attrNameLst>
                                          <p:attrName>style.visibility</p:attrName>
                                        </p:attrNameLst>
                                      </p:cBhvr>
                                      <p:to>
                                        <p:strVal val="visible"/>
                                      </p:to>
                                    </p:set>
                                    <p:anim calcmode="lin" valueType="num">
                                      <p:cBhvr additive="base">
                                        <p:cTn id="32"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43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4339">
                                            <p:txEl>
                                              <p:pRg st="3" end="3"/>
                                            </p:txEl>
                                          </p:spTgt>
                                        </p:tgtEl>
                                        <p:attrNameLst>
                                          <p:attrName>style.visibility</p:attrName>
                                        </p:attrNameLst>
                                      </p:cBhvr>
                                      <p:to>
                                        <p:strVal val="visible"/>
                                      </p:to>
                                    </p:set>
                                    <p:anim calcmode="lin" valueType="num">
                                      <p:cBhvr additive="base">
                                        <p:cTn id="38"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433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4339" grpId="0" build="p"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833498707"/>
              </p:ext>
            </p:extLst>
          </p:nvPr>
        </p:nvGraphicFramePr>
        <p:xfrm>
          <a:off x="1991544" y="72156"/>
          <a:ext cx="8205401" cy="102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483" name="Subtitle 2"/>
          <p:cNvSpPr>
            <a:spLocks noGrp="1"/>
          </p:cNvSpPr>
          <p:nvPr>
            <p:ph type="subTitle" idx="1"/>
          </p:nvPr>
        </p:nvSpPr>
        <p:spPr>
          <a:xfrm>
            <a:off x="692726" y="969819"/>
            <a:ext cx="11499274" cy="5751656"/>
          </a:xfrm>
          <a:solidFill>
            <a:schemeClr val="accent2">
              <a:lumMod val="40000"/>
              <a:lumOff val="60000"/>
            </a:schemeClr>
          </a:solidFill>
          <a:ln>
            <a:solidFill>
              <a:srgbClr val="E40CDA"/>
            </a:solidFill>
          </a:ln>
        </p:spPr>
        <p:txBody>
          <a:bodyPr rtlCol="0">
            <a:noAutofit/>
          </a:bodyPr>
          <a:lstStyle/>
          <a:p>
            <a:pPr marL="342900" indent="-342900" algn="just">
              <a:lnSpc>
                <a:spcPct val="120000"/>
              </a:lnSpc>
              <a:spcBef>
                <a:spcPts val="0"/>
              </a:spcBef>
              <a:buFont typeface="Wingdings" pitchFamily="2" charset="2"/>
              <a:buChar char="v"/>
              <a:defRPr/>
            </a:pPr>
            <a:r>
              <a:rPr lang="en-US" sz="2800" dirty="0">
                <a:latin typeface="Times New Roman" pitchFamily="18" charset="0"/>
                <a:cs typeface="Times New Roman" pitchFamily="18" charset="0"/>
              </a:rPr>
              <a:t>Các bên tham gia thỏa thuận hòa giải có đầy đủ năng lực hành vi dân sự</a:t>
            </a:r>
          </a:p>
          <a:p>
            <a:pPr marL="342900" indent="-342900" algn="just">
              <a:lnSpc>
                <a:spcPct val="120000"/>
              </a:lnSpc>
              <a:spcBef>
                <a:spcPts val="0"/>
              </a:spcBef>
              <a:buFont typeface="Wingdings" pitchFamily="2" charset="2"/>
              <a:buChar char="v"/>
              <a:defRPr/>
            </a:pPr>
            <a:r>
              <a:rPr lang="nl-NL" sz="2800" dirty="0">
                <a:latin typeface="Times New Roman" pitchFamily="18" charset="0"/>
                <a:cs typeface="Times New Roman" pitchFamily="18" charset="0"/>
              </a:rPr>
              <a:t>Vụ, việc được hòa giải tuân thủ đúng quy định pháp luật về hòa giải ở cơ sở</a:t>
            </a:r>
          </a:p>
          <a:p>
            <a:pPr marL="342900" indent="-342900" algn="just">
              <a:lnSpc>
                <a:spcPct val="120000"/>
              </a:lnSpc>
              <a:spcBef>
                <a:spcPts val="0"/>
              </a:spcBef>
              <a:buFont typeface="Wingdings" pitchFamily="2" charset="2"/>
              <a:buChar char="v"/>
              <a:defRPr/>
            </a:pP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tham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thỏa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hòa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người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quyền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nghĩa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vụ</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đối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nội</a:t>
            </a:r>
            <a:r>
              <a:rPr lang="en-US" sz="2800" dirty="0">
                <a:latin typeface="Times New Roman" pitchFamily="18" charset="0"/>
                <a:cs typeface="Times New Roman" pitchFamily="18" charset="0"/>
              </a:rPr>
              <a:t> dung </a:t>
            </a:r>
            <a:r>
              <a:rPr lang="en-US" sz="2800" dirty="0" err="1">
                <a:latin typeface="Times New Roman" pitchFamily="18" charset="0"/>
                <a:cs typeface="Times New Roman" pitchFamily="18" charset="0"/>
              </a:rPr>
              <a:t>thỏa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hòa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hợp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nội</a:t>
            </a:r>
            <a:r>
              <a:rPr lang="en-US" sz="2800" dirty="0">
                <a:latin typeface="Times New Roman" pitchFamily="18" charset="0"/>
                <a:cs typeface="Times New Roman" pitchFamily="18" charset="0"/>
              </a:rPr>
              <a:t> dung </a:t>
            </a:r>
            <a:r>
              <a:rPr lang="en-US" sz="2800" dirty="0" err="1">
                <a:latin typeface="Times New Roman" pitchFamily="18" charset="0"/>
                <a:cs typeface="Times New Roman" pitchFamily="18" charset="0"/>
              </a:rPr>
              <a:t>thỏa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hòa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liên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đến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quyền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nghĩa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vụ</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người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thứ</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thì</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người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thứ</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đồng</a:t>
            </a:r>
            <a:r>
              <a:rPr lang="en-US" sz="2800" dirty="0">
                <a:latin typeface="Times New Roman" pitchFamily="18" charset="0"/>
                <a:cs typeface="Times New Roman" pitchFamily="18" charset="0"/>
              </a:rPr>
              <a:t> ý</a:t>
            </a:r>
          </a:p>
          <a:p>
            <a:pPr marL="342900" indent="-342900" algn="just">
              <a:lnSpc>
                <a:spcPct val="120000"/>
              </a:lnSpc>
              <a:spcBef>
                <a:spcPts val="0"/>
              </a:spcBef>
              <a:buFont typeface="Wingdings" pitchFamily="2" charset="2"/>
              <a:buChar char="v"/>
              <a:defRPr/>
            </a:pP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văn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bản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hòa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Nội</a:t>
            </a:r>
            <a:r>
              <a:rPr lang="en-US" sz="2800" dirty="0">
                <a:latin typeface="Times New Roman" pitchFamily="18" charset="0"/>
                <a:cs typeface="Times New Roman" pitchFamily="18" charset="0"/>
              </a:rPr>
              <a:t> dung </a:t>
            </a:r>
            <a:r>
              <a:rPr lang="en-US" sz="2800" dirty="0" err="1">
                <a:latin typeface="Times New Roman" pitchFamily="18" charset="0"/>
                <a:cs typeface="Times New Roman" pitchFamily="18" charset="0"/>
              </a:rPr>
              <a:t>thỏa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hòa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giải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hoàn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toàn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tự</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nguyện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vi </a:t>
            </a:r>
            <a:r>
              <a:rPr lang="en-US" sz="2800" dirty="0" err="1">
                <a:latin typeface="Times New Roman" pitchFamily="18" charset="0"/>
                <a:cs typeface="Times New Roman" pitchFamily="18" charset="0"/>
              </a:rPr>
              <a:t>phạm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cấm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luật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đức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nhằm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trốn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tránh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nghĩa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vụ</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hoặc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người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thứ</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ba</a:t>
            </a:r>
            <a:endParaRPr lang="en-US" sz="2800" dirty="0">
              <a:latin typeface="Times New Roman" pitchFamily="18" charset="0"/>
              <a:cs typeface="Times New Roman" pitchFamily="18" charset="0"/>
            </a:endParaRPr>
          </a:p>
          <a:p>
            <a:pPr marL="342900" indent="-342900" algn="just">
              <a:lnSpc>
                <a:spcPct val="120000"/>
              </a:lnSpc>
              <a:spcBef>
                <a:spcPts val="0"/>
              </a:spcBef>
              <a:buFont typeface="Wingdings" pitchFamily="2" charset="2"/>
              <a:buChar char="v"/>
              <a:defRPr/>
            </a:pPr>
            <a:r>
              <a:rPr lang="en-US" sz="2800" spc="-80" dirty="0">
                <a:latin typeface="Times New Roman" pitchFamily="18" charset="0"/>
                <a:cs typeface="Times New Roman" pitchFamily="18" charset="0"/>
              </a:rPr>
              <a:t>Một hoặc cả hai bên có đơn yêu cầu Tòa án công nhận kết quả HG thành</a:t>
            </a:r>
            <a:endParaRPr lang="en-US" sz="2800" b="1" spc="-80" dirty="0">
              <a:latin typeface="Times New Roman" pitchFamily="18" charset="0"/>
              <a:cs typeface="Times New Roman" pitchFamily="18" charset="0"/>
            </a:endParaRPr>
          </a:p>
          <a:p>
            <a:pPr marL="342900" indent="-342900" algn="just">
              <a:lnSpc>
                <a:spcPct val="120000"/>
              </a:lnSpc>
              <a:spcBef>
                <a:spcPts val="0"/>
              </a:spcBef>
              <a:defRPr/>
            </a:pPr>
            <a:r>
              <a:rPr lang="nl-NL" sz="2800" b="1" dirty="0">
                <a:latin typeface="Times New Roman" pitchFamily="18" charset="0"/>
                <a:cs typeface="Times New Roman" pitchFamily="18" charset="0"/>
              </a:rPr>
              <a:t>(Điều 417 Bộ luật Tố tụng Dân sự</a:t>
            </a:r>
            <a:r>
              <a:rPr lang="en-US" sz="2800" dirty="0">
                <a:latin typeface="Times New Roman" pitchFamily="18" charset="0"/>
                <a:cs typeface="Times New Roman" pitchFamily="18" charset="0"/>
              </a:rPr>
              <a:t>)</a:t>
            </a:r>
            <a:endParaRPr lang="en-ZA" sz="2800" dirty="0">
              <a:latin typeface="Times New Roman" pitchFamily="18" charset="0"/>
              <a:cs typeface="Times New Roman" pitchFamily="18" charset="0"/>
            </a:endParaRPr>
          </a:p>
        </p:txBody>
      </p:sp>
      <p:sp>
        <p:nvSpPr>
          <p:cNvPr id="20484"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307A0712-B2C9-4AFD-87D8-45515F1B4F56}" type="datetime1">
              <a:rPr lang="vi-VN" smtClean="0">
                <a:solidFill>
                  <a:srgbClr val="FFFFFF"/>
                </a:solidFill>
              </a:rPr>
              <a:pPr eaLnBrk="1" hangingPunct="1"/>
              <a:t>28/10/2026</a:t>
            </a:fld>
            <a:endParaRPr lang="en-ZA">
              <a:solidFill>
                <a:srgbClr val="FFFFFF"/>
              </a:solidFill>
            </a:endParaRPr>
          </a:p>
        </p:txBody>
      </p:sp>
    </p:spTree>
    <p:extLst>
      <p:ext uri="{BB962C8B-B14F-4D97-AF65-F5344CB8AC3E}">
        <p14:creationId xmlns:p14="http://schemas.microsoft.com/office/powerpoint/2010/main" val="3807455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0483">
                                            <p:bg/>
                                          </p:spTgt>
                                        </p:tgtEl>
                                        <p:attrNameLst>
                                          <p:attrName>style.visibility</p:attrName>
                                        </p:attrNameLst>
                                      </p:cBhvr>
                                      <p:to>
                                        <p:strVal val="visible"/>
                                      </p:to>
                                    </p:set>
                                    <p:anim calcmode="lin" valueType="num">
                                      <p:cBhvr additive="base">
                                        <p:cTn id="14" dur="500" fill="hold"/>
                                        <p:tgtEl>
                                          <p:spTgt spid="20483">
                                            <p:bg/>
                                          </p:spTgt>
                                        </p:tgtEl>
                                        <p:attrNameLst>
                                          <p:attrName>ppt_x</p:attrName>
                                        </p:attrNameLst>
                                      </p:cBhvr>
                                      <p:tavLst>
                                        <p:tav tm="0">
                                          <p:val>
                                            <p:strVal val="#ppt_x"/>
                                          </p:val>
                                        </p:tav>
                                        <p:tav tm="100000">
                                          <p:val>
                                            <p:strVal val="#ppt_x"/>
                                          </p:val>
                                        </p:tav>
                                      </p:tavLst>
                                    </p:anim>
                                    <p:anim calcmode="lin" valueType="num">
                                      <p:cBhvr additive="base">
                                        <p:cTn id="15" dur="500" fill="hold"/>
                                        <p:tgtEl>
                                          <p:spTgt spid="20483">
                                            <p:bg/>
                                          </p:spTgt>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0483">
                                            <p:txEl>
                                              <p:pRg st="0" end="0"/>
                                            </p:txEl>
                                          </p:spTgt>
                                        </p:tgtEl>
                                        <p:attrNameLst>
                                          <p:attrName>style.visibility</p:attrName>
                                        </p:attrNameLst>
                                      </p:cBhvr>
                                      <p:to>
                                        <p:strVal val="visible"/>
                                      </p:to>
                                    </p:set>
                                    <p:anim calcmode="lin" valueType="num">
                                      <p:cBhvr additive="base">
                                        <p:cTn id="20"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0483">
                                            <p:txEl>
                                              <p:pRg st="1" end="1"/>
                                            </p:txEl>
                                          </p:spTgt>
                                        </p:tgtEl>
                                        <p:attrNameLst>
                                          <p:attrName>style.visibility</p:attrName>
                                        </p:attrNameLst>
                                      </p:cBhvr>
                                      <p:to>
                                        <p:strVal val="visible"/>
                                      </p:to>
                                    </p:set>
                                    <p:anim calcmode="lin" valueType="num">
                                      <p:cBhvr additive="base">
                                        <p:cTn id="26"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0483">
                                            <p:txEl>
                                              <p:pRg st="2" end="2"/>
                                            </p:txEl>
                                          </p:spTgt>
                                        </p:tgtEl>
                                        <p:attrNameLst>
                                          <p:attrName>style.visibility</p:attrName>
                                        </p:attrNameLst>
                                      </p:cBhvr>
                                      <p:to>
                                        <p:strVal val="visible"/>
                                      </p:to>
                                    </p:set>
                                    <p:anim calcmode="lin" valueType="num">
                                      <p:cBhvr additive="base">
                                        <p:cTn id="32" dur="500" fill="hold"/>
                                        <p:tgtEl>
                                          <p:spTgt spid="20483">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0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0483">
                                            <p:txEl>
                                              <p:pRg st="3" end="3"/>
                                            </p:txEl>
                                          </p:spTgt>
                                        </p:tgtEl>
                                        <p:attrNameLst>
                                          <p:attrName>style.visibility</p:attrName>
                                        </p:attrNameLst>
                                      </p:cBhvr>
                                      <p:to>
                                        <p:strVal val="visible"/>
                                      </p:to>
                                    </p:set>
                                    <p:anim calcmode="lin" valueType="num">
                                      <p:cBhvr additive="base">
                                        <p:cTn id="38" dur="500" fill="hold"/>
                                        <p:tgtEl>
                                          <p:spTgt spid="20483">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04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20483">
                                            <p:txEl>
                                              <p:pRg st="4" end="4"/>
                                            </p:txEl>
                                          </p:spTgt>
                                        </p:tgtEl>
                                        <p:attrNameLst>
                                          <p:attrName>style.visibility</p:attrName>
                                        </p:attrNameLst>
                                      </p:cBhvr>
                                      <p:to>
                                        <p:strVal val="visible"/>
                                      </p:to>
                                    </p:set>
                                    <p:anim calcmode="lin" valueType="num">
                                      <p:cBhvr additive="base">
                                        <p:cTn id="44" dur="500" fill="hold"/>
                                        <p:tgtEl>
                                          <p:spTgt spid="20483">
                                            <p:txEl>
                                              <p:pRg st="4" end="4"/>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04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0483">
                                            <p:txEl>
                                              <p:pRg st="5" end="5"/>
                                            </p:txEl>
                                          </p:spTgt>
                                        </p:tgtEl>
                                        <p:attrNameLst>
                                          <p:attrName>style.visibility</p:attrName>
                                        </p:attrNameLst>
                                      </p:cBhvr>
                                      <p:to>
                                        <p:strVal val="visible"/>
                                      </p:to>
                                    </p:set>
                                    <p:anim calcmode="lin" valueType="num">
                                      <p:cBhvr additive="base">
                                        <p:cTn id="50" dur="500" fill="hold"/>
                                        <p:tgtEl>
                                          <p:spTgt spid="20483">
                                            <p:txEl>
                                              <p:pRg st="5" end="5"/>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048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20483" grpId="0"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61598416"/>
              </p:ext>
            </p:extLst>
          </p:nvPr>
        </p:nvGraphicFramePr>
        <p:xfrm>
          <a:off x="1703512" y="332656"/>
          <a:ext cx="8782400"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507" name="Subtitle 2"/>
          <p:cNvSpPr>
            <a:spLocks noGrp="1"/>
          </p:cNvSpPr>
          <p:nvPr>
            <p:ph type="subTitle" idx="1"/>
          </p:nvPr>
        </p:nvSpPr>
        <p:spPr>
          <a:xfrm>
            <a:off x="1847850" y="1628776"/>
            <a:ext cx="8351838" cy="5229225"/>
          </a:xfrm>
        </p:spPr>
        <p:txBody>
          <a:bodyPr rtlCol="0">
            <a:normAutofit/>
          </a:bodyPr>
          <a:lstStyle/>
          <a:p>
            <a:pPr algn="just">
              <a:lnSpc>
                <a:spcPct val="150000"/>
              </a:lnSpc>
              <a:defRPr/>
            </a:pPr>
            <a:endParaRPr lang="en-US" sz="2000"/>
          </a:p>
          <a:p>
            <a:pPr algn="just">
              <a:lnSpc>
                <a:spcPct val="150000"/>
              </a:lnSpc>
              <a:defRPr/>
            </a:pPr>
            <a:endParaRPr lang="en-US" sz="2000"/>
          </a:p>
          <a:p>
            <a:pPr algn="just">
              <a:lnSpc>
                <a:spcPct val="150000"/>
              </a:lnSpc>
              <a:defRPr/>
            </a:pPr>
            <a:endParaRPr lang="en-US" sz="2000" dirty="0"/>
          </a:p>
          <a:p>
            <a:pPr algn="just">
              <a:lnSpc>
                <a:spcPct val="150000"/>
              </a:lnSpc>
              <a:defRPr/>
            </a:pPr>
            <a:endParaRPr lang="en-ZA" sz="2000" dirty="0">
              <a:latin typeface="Tahoma" pitchFamily="34" charset="0"/>
              <a:cs typeface="Tahoma" pitchFamily="34" charset="0"/>
            </a:endParaRPr>
          </a:p>
          <a:p>
            <a:pPr marL="342900" indent="-342900" algn="just">
              <a:lnSpc>
                <a:spcPct val="150000"/>
              </a:lnSpc>
              <a:buFont typeface="Wingdings" pitchFamily="2" charset="2"/>
              <a:buChar char="v"/>
              <a:defRPr/>
            </a:pPr>
            <a:endParaRPr lang="en-ZA" sz="2000" dirty="0">
              <a:latin typeface="Tahoma" pitchFamily="34" charset="0"/>
              <a:cs typeface="Tahoma" pitchFamily="34" charset="0"/>
            </a:endParaRPr>
          </a:p>
          <a:p>
            <a:pPr marL="342900" indent="-342900" algn="just">
              <a:lnSpc>
                <a:spcPct val="150000"/>
              </a:lnSpc>
              <a:defRPr/>
            </a:pPr>
            <a:endParaRPr lang="en-US" sz="2000" b="1" dirty="0">
              <a:latin typeface="Tahoma" pitchFamily="34" charset="0"/>
              <a:cs typeface="Tahoma" pitchFamily="34" charset="0"/>
            </a:endParaRPr>
          </a:p>
          <a:p>
            <a:pPr marL="342900" indent="-342900" algn="just">
              <a:lnSpc>
                <a:spcPct val="150000"/>
              </a:lnSpc>
              <a:defRPr/>
            </a:pPr>
            <a:endParaRPr lang="en-ZA" sz="2000" dirty="0">
              <a:latin typeface="Tahoma" pitchFamily="34" charset="0"/>
              <a:cs typeface="Tahoma" pitchFamily="34" charset="0"/>
            </a:endParaRPr>
          </a:p>
          <a:p>
            <a:pPr marL="342900" indent="-342900" algn="just">
              <a:lnSpc>
                <a:spcPct val="150000"/>
              </a:lnSpc>
              <a:defRPr/>
            </a:pPr>
            <a:endParaRPr lang="en-ZA" sz="2000" dirty="0">
              <a:latin typeface="Tahoma" pitchFamily="34" charset="0"/>
              <a:cs typeface="Tahoma" pitchFamily="34" charset="0"/>
            </a:endParaRPr>
          </a:p>
        </p:txBody>
      </p:sp>
      <p:sp>
        <p:nvSpPr>
          <p:cNvPr id="2150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E7C0A69E-3586-42F7-A365-E7CF15630276}" type="datetime1">
              <a:rPr lang="vi-VN" smtClean="0">
                <a:solidFill>
                  <a:srgbClr val="FFFFFF"/>
                </a:solidFill>
              </a:rPr>
              <a:pPr eaLnBrk="1" hangingPunct="1"/>
              <a:t>28/10/2026</a:t>
            </a:fld>
            <a:endParaRPr lang="en-ZA">
              <a:solidFill>
                <a:srgbClr val="FFFFFF"/>
              </a:solidFill>
            </a:endParaRPr>
          </a:p>
        </p:txBody>
      </p:sp>
      <p:graphicFrame>
        <p:nvGraphicFramePr>
          <p:cNvPr id="2" name="Diagram 1"/>
          <p:cNvGraphicFramePr/>
          <p:nvPr>
            <p:extLst>
              <p:ext uri="{D42A27DB-BD31-4B8C-83A1-F6EECF244321}">
                <p14:modId xmlns:p14="http://schemas.microsoft.com/office/powerpoint/2010/main" val="1422014766"/>
              </p:ext>
            </p:extLst>
          </p:nvPr>
        </p:nvGraphicFramePr>
        <p:xfrm>
          <a:off x="1847528" y="1484784"/>
          <a:ext cx="8568952" cy="52161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385062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2" grpId="0">
        <p:bldAsOne/>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545887637"/>
              </p:ext>
            </p:extLst>
          </p:nvPr>
        </p:nvGraphicFramePr>
        <p:xfrm>
          <a:off x="1775520" y="548680"/>
          <a:ext cx="8712968"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555" name="Subtitle 2"/>
          <p:cNvSpPr>
            <a:spLocks noGrp="1"/>
          </p:cNvSpPr>
          <p:nvPr>
            <p:ph type="subTitle" idx="1"/>
          </p:nvPr>
        </p:nvSpPr>
        <p:spPr>
          <a:xfrm>
            <a:off x="1992314" y="1628775"/>
            <a:ext cx="8135937" cy="4895850"/>
          </a:xfrm>
        </p:spPr>
        <p:txBody>
          <a:bodyPr rtlCol="0">
            <a:normAutofit/>
          </a:bodyPr>
          <a:lstStyle/>
          <a:p>
            <a:pPr algn="just">
              <a:lnSpc>
                <a:spcPct val="150000"/>
              </a:lnSpc>
              <a:defRPr/>
            </a:pPr>
            <a:endParaRPr lang="en-ZA" sz="2500">
              <a:latin typeface="Times New Roman" pitchFamily="18" charset="0"/>
              <a:cs typeface="Times New Roman" pitchFamily="18" charset="0"/>
            </a:endParaRPr>
          </a:p>
          <a:p>
            <a:pPr marL="342900" indent="-342900" algn="just">
              <a:lnSpc>
                <a:spcPct val="150000"/>
              </a:lnSpc>
              <a:defRPr/>
            </a:pPr>
            <a:endParaRPr lang="en-US" sz="2000" b="1">
              <a:latin typeface="Tahoma" pitchFamily="34" charset="0"/>
              <a:cs typeface="Tahoma" pitchFamily="34" charset="0"/>
            </a:endParaRPr>
          </a:p>
          <a:p>
            <a:pPr marL="342900" indent="-342900" algn="just">
              <a:lnSpc>
                <a:spcPct val="150000"/>
              </a:lnSpc>
              <a:defRPr/>
            </a:pPr>
            <a:endParaRPr lang="en-ZA" sz="2000">
              <a:latin typeface="Tahoma" pitchFamily="34" charset="0"/>
              <a:cs typeface="Tahoma" pitchFamily="34" charset="0"/>
            </a:endParaRPr>
          </a:p>
          <a:p>
            <a:pPr marL="342900" indent="-342900" algn="just">
              <a:lnSpc>
                <a:spcPct val="150000"/>
              </a:lnSpc>
              <a:defRPr/>
            </a:pPr>
            <a:endParaRPr lang="en-ZA" sz="2000" dirty="0">
              <a:latin typeface="Tahoma" pitchFamily="34" charset="0"/>
              <a:cs typeface="Tahoma" pitchFamily="34" charset="0"/>
            </a:endParaRPr>
          </a:p>
        </p:txBody>
      </p:sp>
      <p:sp>
        <p:nvSpPr>
          <p:cNvPr id="22532"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E89CF0E7-0BAA-4157-BD69-71F6B982C8AC}" type="datetime1">
              <a:rPr lang="vi-VN" smtClean="0">
                <a:solidFill>
                  <a:srgbClr val="FFFFFF"/>
                </a:solidFill>
              </a:rPr>
              <a:pPr eaLnBrk="1" hangingPunct="1"/>
              <a:t>28/10/2026</a:t>
            </a:fld>
            <a:endParaRPr lang="en-ZA">
              <a:solidFill>
                <a:srgbClr val="FFFFFF"/>
              </a:solidFill>
            </a:endParaRPr>
          </a:p>
        </p:txBody>
      </p:sp>
      <p:graphicFrame>
        <p:nvGraphicFramePr>
          <p:cNvPr id="5" name="Diagram 4"/>
          <p:cNvGraphicFramePr/>
          <p:nvPr>
            <p:extLst>
              <p:ext uri="{D42A27DB-BD31-4B8C-83A1-F6EECF244321}">
                <p14:modId xmlns:p14="http://schemas.microsoft.com/office/powerpoint/2010/main" val="4174822899"/>
              </p:ext>
            </p:extLst>
          </p:nvPr>
        </p:nvGraphicFramePr>
        <p:xfrm>
          <a:off x="1919536" y="1700808"/>
          <a:ext cx="8352928" cy="48965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101236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270122901"/>
              </p:ext>
            </p:extLst>
          </p:nvPr>
        </p:nvGraphicFramePr>
        <p:xfrm>
          <a:off x="1524000" y="0"/>
          <a:ext cx="9144000" cy="1124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291" name="Subtitle 2"/>
          <p:cNvSpPr>
            <a:spLocks noGrp="1"/>
          </p:cNvSpPr>
          <p:nvPr>
            <p:ph type="subTitle" idx="1"/>
          </p:nvPr>
        </p:nvSpPr>
        <p:spPr>
          <a:xfrm>
            <a:off x="429490" y="1125539"/>
            <a:ext cx="11416145" cy="5595936"/>
          </a:xfrm>
          <a:solidFill>
            <a:schemeClr val="accent5">
              <a:lumMod val="40000"/>
              <a:lumOff val="60000"/>
            </a:schemeClr>
          </a:solidFill>
        </p:spPr>
        <p:txBody>
          <a:bodyPr rtlCol="0">
            <a:normAutofit fontScale="92500" lnSpcReduction="20000"/>
          </a:bodyPr>
          <a:lstStyle/>
          <a:p>
            <a:pPr algn="just">
              <a:defRPr/>
            </a:pPr>
            <a:r>
              <a:rPr lang="en-US" sz="3000" dirty="0">
                <a:latin typeface="Times New Roman" pitchFamily="18" charset="0"/>
                <a:cs typeface="Times New Roman" pitchFamily="18" charset="0"/>
              </a:rPr>
              <a:t>- Ngày, tháng, năm làm đơn;</a:t>
            </a:r>
          </a:p>
          <a:p>
            <a:pPr algn="just">
              <a:defRPr/>
            </a:pP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Tên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Tòa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án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có</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thẩm</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quyền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ra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quyết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định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công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nhận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kết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quả</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hòa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giải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thành</a:t>
            </a:r>
            <a:r>
              <a:rPr lang="en-US" sz="3000" dirty="0">
                <a:latin typeface="Times New Roman" pitchFamily="18" charset="0"/>
                <a:cs typeface="Times New Roman" pitchFamily="18" charset="0"/>
              </a:rPr>
              <a:t> ở </a:t>
            </a:r>
            <a:r>
              <a:rPr lang="en-US" sz="3000" dirty="0" err="1">
                <a:latin typeface="Times New Roman" pitchFamily="18" charset="0"/>
                <a:cs typeface="Times New Roman" pitchFamily="18" charset="0"/>
              </a:rPr>
              <a:t>cơ</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sở</a:t>
            </a:r>
            <a:r>
              <a:rPr lang="en-US" sz="3000" dirty="0">
                <a:latin typeface="Times New Roman" pitchFamily="18" charset="0"/>
                <a:cs typeface="Times New Roman" pitchFamily="18" charset="0"/>
              </a:rPr>
              <a:t>;</a:t>
            </a:r>
          </a:p>
          <a:p>
            <a:pPr algn="just">
              <a:defRPr/>
            </a:pP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Tên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địa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chỉ</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số</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điện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thoại</a:t>
            </a:r>
            <a:r>
              <a:rPr lang="en-US" sz="3000" dirty="0">
                <a:latin typeface="Times New Roman" pitchFamily="18" charset="0"/>
                <a:cs typeface="Times New Roman" pitchFamily="18" charset="0"/>
              </a:rPr>
              <a:t>, fax, </a:t>
            </a:r>
            <a:r>
              <a:rPr lang="en-US" sz="3000" dirty="0" err="1">
                <a:latin typeface="Times New Roman" pitchFamily="18" charset="0"/>
                <a:cs typeface="Times New Roman" pitchFamily="18" charset="0"/>
              </a:rPr>
              <a:t>địa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chỉ</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thư</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điện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tử</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nếu</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có</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của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người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yêu</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cầu</a:t>
            </a:r>
            <a:r>
              <a:rPr lang="en-US" sz="3000" dirty="0">
                <a:latin typeface="Times New Roman" pitchFamily="18" charset="0"/>
                <a:cs typeface="Times New Roman" pitchFamily="18" charset="0"/>
              </a:rPr>
              <a:t>;</a:t>
            </a:r>
          </a:p>
          <a:p>
            <a:pPr algn="just">
              <a:defRPr/>
            </a:pP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Tên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địa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chỉ</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của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những</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người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có</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liên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quan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đến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việc</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nội</a:t>
            </a:r>
            <a:r>
              <a:rPr lang="en-US" sz="3000" dirty="0">
                <a:latin typeface="Times New Roman" pitchFamily="18" charset="0"/>
                <a:cs typeface="Times New Roman" pitchFamily="18" charset="0"/>
              </a:rPr>
              <a:t> dung </a:t>
            </a:r>
            <a:r>
              <a:rPr lang="en-US" sz="3000" dirty="0" err="1">
                <a:latin typeface="Times New Roman" pitchFamily="18" charset="0"/>
                <a:cs typeface="Times New Roman" pitchFamily="18" charset="0"/>
              </a:rPr>
              <a:t>thỏa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thuận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hòa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giải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thành</a:t>
            </a:r>
            <a:r>
              <a:rPr lang="en-US" sz="3000" dirty="0">
                <a:latin typeface="Times New Roman" pitchFamily="18" charset="0"/>
                <a:cs typeface="Times New Roman" pitchFamily="18" charset="0"/>
              </a:rPr>
              <a:t> ở </a:t>
            </a:r>
            <a:r>
              <a:rPr lang="en-US" sz="3000" dirty="0" err="1">
                <a:latin typeface="Times New Roman" pitchFamily="18" charset="0"/>
                <a:cs typeface="Times New Roman" pitchFamily="18" charset="0"/>
              </a:rPr>
              <a:t>cơ</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sở</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nếu</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có</a:t>
            </a:r>
            <a:r>
              <a:rPr lang="en-US" sz="3000" dirty="0">
                <a:latin typeface="Times New Roman" pitchFamily="18" charset="0"/>
                <a:cs typeface="Times New Roman" pitchFamily="18" charset="0"/>
              </a:rPr>
              <a:t>);</a:t>
            </a:r>
          </a:p>
          <a:p>
            <a:pPr algn="just">
              <a:defRPr/>
            </a:pP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Tên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địa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chỉ</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của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Hòa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giải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viên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tổ</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hòa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giải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đã</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tiến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hành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hòa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giải</a:t>
            </a:r>
            <a:r>
              <a:rPr lang="en-US" sz="3000" dirty="0">
                <a:latin typeface="Times New Roman" pitchFamily="18" charset="0"/>
                <a:cs typeface="Times New Roman" pitchFamily="18" charset="0"/>
              </a:rPr>
              <a:t>;</a:t>
            </a:r>
          </a:p>
          <a:p>
            <a:pPr algn="just">
              <a:defRPr/>
            </a:pP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Các</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thông</a:t>
            </a:r>
            <a:r>
              <a:rPr lang="en-US" sz="3000" dirty="0">
                <a:latin typeface="Times New Roman" pitchFamily="18" charset="0"/>
                <a:cs typeface="Times New Roman" pitchFamily="18" charset="0"/>
              </a:rPr>
              <a:t> tin </a:t>
            </a:r>
            <a:r>
              <a:rPr lang="en-US" sz="3000" dirty="0" err="1">
                <a:latin typeface="Times New Roman" pitchFamily="18" charset="0"/>
                <a:cs typeface="Times New Roman" pitchFamily="18" charset="0"/>
              </a:rPr>
              <a:t>khác</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mà</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người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yêu</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cầu</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xét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thấy</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cần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thiết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cho</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việc</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giải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quyết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yêu</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cầu</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của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mình</a:t>
            </a:r>
            <a:r>
              <a:rPr lang="en-US" sz="3000" dirty="0">
                <a:latin typeface="Times New Roman" pitchFamily="18" charset="0"/>
                <a:cs typeface="Times New Roman" pitchFamily="18" charset="0"/>
              </a:rPr>
              <a:t>;</a:t>
            </a:r>
          </a:p>
          <a:p>
            <a:pPr algn="just">
              <a:defRPr/>
            </a:pPr>
            <a:r>
              <a:rPr lang="en-US" sz="3000" dirty="0">
                <a:latin typeface="Times New Roman" pitchFamily="18" charset="0"/>
                <a:cs typeface="Times New Roman" pitchFamily="18" charset="0"/>
              </a:rPr>
              <a:t>- Người yêu cầu là cá nhân phải ký tên hoặc điểm chỉ, nếu là cơ quan, tổ chức thì đại diện hợp pháp của cơ quan, tổ chức đó phải ký tên và đóng dấu vào phần cuối đơn.</a:t>
            </a:r>
          </a:p>
          <a:p>
            <a:pPr algn="just">
              <a:defRPr/>
            </a:pPr>
            <a:r>
              <a:rPr lang="en-US" sz="3000" dirty="0">
                <a:latin typeface="Times New Roman" pitchFamily="18" charset="0"/>
                <a:cs typeface="Times New Roman" pitchFamily="18" charset="0"/>
              </a:rPr>
              <a:t>Điều 418 Bộ luật tố tụng dân sự năm 2015</a:t>
            </a:r>
          </a:p>
          <a:p>
            <a:pPr algn="just">
              <a:lnSpc>
                <a:spcPct val="150000"/>
              </a:lnSpc>
              <a:defRPr/>
            </a:pPr>
            <a:endParaRPr lang="en-US" sz="1900" b="1" dirty="0">
              <a:latin typeface="Arial" pitchFamily="34" charset="0"/>
              <a:cs typeface="Arial" pitchFamily="34" charset="0"/>
            </a:endParaRPr>
          </a:p>
          <a:p>
            <a:pPr algn="just">
              <a:lnSpc>
                <a:spcPct val="150000"/>
              </a:lnSpc>
              <a:defRPr/>
            </a:pPr>
            <a:endParaRPr lang="en-ZA" sz="1900" dirty="0">
              <a:latin typeface="Arial" pitchFamily="34" charset="0"/>
              <a:cs typeface="Arial" pitchFamily="34" charset="0"/>
            </a:endParaRPr>
          </a:p>
          <a:p>
            <a:pPr algn="just">
              <a:lnSpc>
                <a:spcPct val="150000"/>
              </a:lnSpc>
              <a:defRPr/>
            </a:pPr>
            <a:endParaRPr lang="en-ZA" sz="2200" dirty="0"/>
          </a:p>
        </p:txBody>
      </p:sp>
      <p:sp>
        <p:nvSpPr>
          <p:cNvPr id="23556"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onstantia" panose="02030602050306030303" pitchFamily="18" charset="0"/>
                <a:cs typeface="Arial" panose="020B0604020202020204" pitchFamily="34" charset="0"/>
              </a:defRPr>
            </a:lvl1pPr>
            <a:lvl2pPr marL="742950" indent="-285750" eaLnBrk="0" hangingPunct="0">
              <a:defRPr>
                <a:solidFill>
                  <a:schemeClr val="tx1"/>
                </a:solidFill>
                <a:latin typeface="Constantia" panose="02030602050306030303" pitchFamily="18" charset="0"/>
                <a:cs typeface="Arial" panose="020B0604020202020204" pitchFamily="34" charset="0"/>
              </a:defRPr>
            </a:lvl2pPr>
            <a:lvl3pPr marL="1143000" indent="-228600" eaLnBrk="0" hangingPunct="0">
              <a:defRPr>
                <a:solidFill>
                  <a:schemeClr val="tx1"/>
                </a:solidFill>
                <a:latin typeface="Constantia" panose="02030602050306030303" pitchFamily="18" charset="0"/>
                <a:cs typeface="Arial" panose="020B0604020202020204" pitchFamily="34" charset="0"/>
              </a:defRPr>
            </a:lvl3pPr>
            <a:lvl4pPr marL="1600200" indent="-228600" eaLnBrk="0" hangingPunct="0">
              <a:defRPr>
                <a:solidFill>
                  <a:schemeClr val="tx1"/>
                </a:solidFill>
                <a:latin typeface="Constantia" panose="02030602050306030303" pitchFamily="18" charset="0"/>
                <a:cs typeface="Arial" panose="020B0604020202020204" pitchFamily="34" charset="0"/>
              </a:defRPr>
            </a:lvl4pPr>
            <a:lvl5pPr marL="2057400" indent="-228600" eaLnBrk="0" hangingPunct="0">
              <a:defRPr>
                <a:solidFill>
                  <a:schemeClr val="tx1"/>
                </a:solidFill>
                <a:latin typeface="Constantia" panose="02030602050306030303"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onstantia" panose="02030602050306030303" pitchFamily="18" charset="0"/>
                <a:cs typeface="Arial" panose="020B0604020202020204" pitchFamily="34" charset="0"/>
              </a:defRPr>
            </a:lvl9pPr>
          </a:lstStyle>
          <a:p>
            <a:pPr eaLnBrk="1" hangingPunct="1"/>
            <a:fld id="{1BDA1EA6-843D-4BF4-9D49-A9470C220914}" type="datetime1">
              <a:rPr lang="vi-VN" smtClean="0">
                <a:solidFill>
                  <a:srgbClr val="FFFFFF"/>
                </a:solidFill>
              </a:rPr>
              <a:pPr eaLnBrk="1" hangingPunct="1"/>
              <a:t>28/10/2026</a:t>
            </a:fld>
            <a:endParaRPr lang="en-ZA">
              <a:solidFill>
                <a:srgbClr val="FFFFFF"/>
              </a:solidFill>
            </a:endParaRPr>
          </a:p>
        </p:txBody>
      </p:sp>
    </p:spTree>
    <p:extLst>
      <p:ext uri="{BB962C8B-B14F-4D97-AF65-F5344CB8AC3E}">
        <p14:creationId xmlns:p14="http://schemas.microsoft.com/office/powerpoint/2010/main" val="1993469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2291">
                                            <p:bg/>
                                          </p:spTgt>
                                        </p:tgtEl>
                                        <p:attrNameLst>
                                          <p:attrName>style.visibility</p:attrName>
                                        </p:attrNameLst>
                                      </p:cBhvr>
                                      <p:to>
                                        <p:strVal val="visible"/>
                                      </p:to>
                                    </p:set>
                                    <p:animEffect transition="in" filter="fade">
                                      <p:cBhvr>
                                        <p:cTn id="14" dur="500"/>
                                        <p:tgtEl>
                                          <p:spTgt spid="12291">
                                            <p:bg/>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291">
                                            <p:txEl>
                                              <p:pRg st="0" end="0"/>
                                            </p:txEl>
                                          </p:spTgt>
                                        </p:tgtEl>
                                        <p:attrNameLst>
                                          <p:attrName>style.visibility</p:attrName>
                                        </p:attrNameLst>
                                      </p:cBhvr>
                                      <p:to>
                                        <p:strVal val="visible"/>
                                      </p:to>
                                    </p:set>
                                    <p:animEffect transition="in" filter="fade">
                                      <p:cBhvr>
                                        <p:cTn id="19" dur="500"/>
                                        <p:tgtEl>
                                          <p:spTgt spid="12291">
                                            <p:txEl>
                                              <p:pRg st="0" end="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291">
                                            <p:txEl>
                                              <p:pRg st="1" end="1"/>
                                            </p:txEl>
                                          </p:spTgt>
                                        </p:tgtEl>
                                        <p:attrNameLst>
                                          <p:attrName>style.visibility</p:attrName>
                                        </p:attrNameLst>
                                      </p:cBhvr>
                                      <p:to>
                                        <p:strVal val="visible"/>
                                      </p:to>
                                    </p:set>
                                    <p:animEffect transition="in" filter="fade">
                                      <p:cBhvr>
                                        <p:cTn id="24" dur="500"/>
                                        <p:tgtEl>
                                          <p:spTgt spid="12291">
                                            <p:txEl>
                                              <p:pRg st="1" end="1"/>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291">
                                            <p:txEl>
                                              <p:pRg st="2" end="2"/>
                                            </p:txEl>
                                          </p:spTgt>
                                        </p:tgtEl>
                                        <p:attrNameLst>
                                          <p:attrName>style.visibility</p:attrName>
                                        </p:attrNameLst>
                                      </p:cBhvr>
                                      <p:to>
                                        <p:strVal val="visible"/>
                                      </p:to>
                                    </p:set>
                                    <p:animEffect transition="in" filter="fade">
                                      <p:cBhvr>
                                        <p:cTn id="29" dur="500"/>
                                        <p:tgtEl>
                                          <p:spTgt spid="12291">
                                            <p:txEl>
                                              <p:pRg st="2" end="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2291">
                                            <p:txEl>
                                              <p:pRg st="3" end="3"/>
                                            </p:txEl>
                                          </p:spTgt>
                                        </p:tgtEl>
                                        <p:attrNameLst>
                                          <p:attrName>style.visibility</p:attrName>
                                        </p:attrNameLst>
                                      </p:cBhvr>
                                      <p:to>
                                        <p:strVal val="visible"/>
                                      </p:to>
                                    </p:set>
                                    <p:animEffect transition="in" filter="fade">
                                      <p:cBhvr>
                                        <p:cTn id="34" dur="500"/>
                                        <p:tgtEl>
                                          <p:spTgt spid="12291">
                                            <p:txEl>
                                              <p:pRg st="3" end="3"/>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2291">
                                            <p:txEl>
                                              <p:pRg st="4" end="4"/>
                                            </p:txEl>
                                          </p:spTgt>
                                        </p:tgtEl>
                                        <p:attrNameLst>
                                          <p:attrName>style.visibility</p:attrName>
                                        </p:attrNameLst>
                                      </p:cBhvr>
                                      <p:to>
                                        <p:strVal val="visible"/>
                                      </p:to>
                                    </p:set>
                                    <p:animEffect transition="in" filter="fade">
                                      <p:cBhvr>
                                        <p:cTn id="39" dur="500"/>
                                        <p:tgtEl>
                                          <p:spTgt spid="12291">
                                            <p:txEl>
                                              <p:pRg st="4" end="4"/>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291">
                                            <p:txEl>
                                              <p:pRg st="5" end="5"/>
                                            </p:txEl>
                                          </p:spTgt>
                                        </p:tgtEl>
                                        <p:attrNameLst>
                                          <p:attrName>style.visibility</p:attrName>
                                        </p:attrNameLst>
                                      </p:cBhvr>
                                      <p:to>
                                        <p:strVal val="visible"/>
                                      </p:to>
                                    </p:set>
                                    <p:animEffect transition="in" filter="fade">
                                      <p:cBhvr>
                                        <p:cTn id="44" dur="500"/>
                                        <p:tgtEl>
                                          <p:spTgt spid="12291">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291">
                                            <p:txEl>
                                              <p:pRg st="6" end="6"/>
                                            </p:txEl>
                                          </p:spTgt>
                                        </p:tgtEl>
                                        <p:attrNameLst>
                                          <p:attrName>style.visibility</p:attrName>
                                        </p:attrNameLst>
                                      </p:cBhvr>
                                      <p:to>
                                        <p:strVal val="visible"/>
                                      </p:to>
                                    </p:set>
                                    <p:animEffect transition="in" filter="fade">
                                      <p:cBhvr>
                                        <p:cTn id="49" dur="500"/>
                                        <p:tgtEl>
                                          <p:spTgt spid="12291">
                                            <p:txEl>
                                              <p:pRg st="6" end="6"/>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2291">
                                            <p:txEl>
                                              <p:pRg st="7" end="7"/>
                                            </p:txEl>
                                          </p:spTgt>
                                        </p:tgtEl>
                                        <p:attrNameLst>
                                          <p:attrName>style.visibility</p:attrName>
                                        </p:attrNameLst>
                                      </p:cBhvr>
                                      <p:to>
                                        <p:strVal val="visible"/>
                                      </p:to>
                                    </p:set>
                                    <p:animEffect transition="in" filter="fade">
                                      <p:cBhvr>
                                        <p:cTn id="54" dur="500"/>
                                        <p:tgtEl>
                                          <p:spTgt spid="1229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2291"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192179163"/>
              </p:ext>
            </p:extLst>
          </p:nvPr>
        </p:nvGraphicFramePr>
        <p:xfrm>
          <a:off x="1981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a:solidFill>
            <a:schemeClr val="accent5">
              <a:lumMod val="40000"/>
              <a:lumOff val="60000"/>
            </a:schemeClr>
          </a:solidFill>
        </p:spPr>
        <p:txBody>
          <a:bodyPr>
            <a:normAutofit lnSpcReduction="10000"/>
          </a:bodyPr>
          <a:lstStyle/>
          <a:p>
            <a:pPr marL="0" indent="0">
              <a:buNone/>
              <a:defRPr/>
            </a:pPr>
            <a:r>
              <a:rPr lang="nl-NL" sz="3900" dirty="0">
                <a:latin typeface="Times New Roman" pitchFamily="18" charset="0"/>
                <a:cs typeface="Times New Roman" pitchFamily="18" charset="0"/>
              </a:rPr>
              <a:t>Điều 419 Bộ luật Tố tụng Dân sự</a:t>
            </a:r>
          </a:p>
          <a:p>
            <a:pPr marL="0" indent="0">
              <a:buNone/>
              <a:defRPr/>
            </a:pPr>
            <a:r>
              <a:rPr lang="nl-NL" sz="3900" dirty="0">
                <a:latin typeface="Times New Roman" pitchFamily="18" charset="0"/>
                <a:cs typeface="Times New Roman" pitchFamily="18" charset="0"/>
              </a:rPr>
              <a:t>1. Nộp đơn</a:t>
            </a:r>
          </a:p>
          <a:p>
            <a:pPr marL="0" indent="0">
              <a:buNone/>
              <a:defRPr/>
            </a:pPr>
            <a:r>
              <a:rPr lang="nl-NL" sz="3900" dirty="0">
                <a:latin typeface="Times New Roman" pitchFamily="18" charset="0"/>
                <a:cs typeface="Times New Roman" pitchFamily="18" charset="0"/>
              </a:rPr>
              <a:t>2. Phiên họp xét đơn yêu cầu</a:t>
            </a:r>
          </a:p>
          <a:p>
            <a:pPr marL="0" indent="0">
              <a:buNone/>
              <a:defRPr/>
            </a:pPr>
            <a:r>
              <a:rPr lang="nl-NL" sz="3900" dirty="0">
                <a:latin typeface="Times New Roman" pitchFamily="18" charset="0"/>
                <a:cs typeface="Times New Roman" pitchFamily="18" charset="0"/>
              </a:rPr>
              <a:t>3. Tòa án ra quyết định công nhận hoặc không công nhận</a:t>
            </a:r>
          </a:p>
          <a:p>
            <a:pPr marL="0" indent="0">
              <a:buNone/>
              <a:defRPr/>
            </a:pPr>
            <a:r>
              <a:rPr lang="nl-NL" sz="4000" dirty="0">
                <a:latin typeface="Times New Roman" pitchFamily="18" charset="0"/>
                <a:cs typeface="Times New Roman" pitchFamily="18" charset="0"/>
              </a:rPr>
              <a:t>Kèm theo hồ sơ, người nộp đơn phải nộp tạm ứng lệ phí. </a:t>
            </a:r>
            <a:r>
              <a:rPr lang="en-US" sz="4000" dirty="0">
                <a:latin typeface="Times New Roman" pitchFamily="18" charset="0"/>
                <a:cs typeface="Times New Roman" pitchFamily="18" charset="0"/>
              </a:rPr>
              <a:t>Mức lệ phí là 300.000 đồng.</a:t>
            </a:r>
          </a:p>
          <a:p>
            <a:pPr marL="0" indent="0">
              <a:buNone/>
              <a:defRPr/>
            </a:pPr>
            <a:endParaRPr lang="nl-NL" sz="3900" dirty="0">
              <a:latin typeface="Times New Roman" pitchFamily="18" charset="0"/>
              <a:cs typeface="Times New Roman" pitchFamily="18" charset="0"/>
            </a:endParaRPr>
          </a:p>
        </p:txBody>
      </p:sp>
      <p:sp>
        <p:nvSpPr>
          <p:cNvPr id="4" name="Date Placeholder 3"/>
          <p:cNvSpPr>
            <a:spLocks noGrp="1"/>
          </p:cNvSpPr>
          <p:nvPr>
            <p:ph type="dt" sz="quarter" idx="10"/>
          </p:nvPr>
        </p:nvSpPr>
        <p:spPr/>
        <p:txBody>
          <a:bodyPr/>
          <a:lstStyle/>
          <a:p>
            <a:pPr>
              <a:defRPr/>
            </a:pPr>
            <a:fld id="{420EB392-3781-4C21-9055-E76F428CB423}" type="datetime1">
              <a:rPr lang="vi-VN"/>
              <a:pPr>
                <a:defRPr/>
              </a:pPr>
              <a:t>28/10/2026</a:t>
            </a:fld>
            <a:endParaRPr lang="en-ZA"/>
          </a:p>
        </p:txBody>
      </p:sp>
      <p:sp>
        <p:nvSpPr>
          <p:cNvPr id="5" name="Footer Placeholder 4"/>
          <p:cNvSpPr>
            <a:spLocks noGrp="1"/>
          </p:cNvSpPr>
          <p:nvPr>
            <p:ph type="ftr" sz="quarter" idx="11"/>
          </p:nvPr>
        </p:nvSpPr>
        <p:spPr/>
        <p:txBody>
          <a:bodyPr/>
          <a:lstStyle/>
          <a:p>
            <a:pPr>
              <a:defRPr/>
            </a:pPr>
            <a:endParaRPr lang="en-ZA"/>
          </a:p>
        </p:txBody>
      </p:sp>
    </p:spTree>
    <p:extLst>
      <p:ext uri="{BB962C8B-B14F-4D97-AF65-F5344CB8AC3E}">
        <p14:creationId xmlns:p14="http://schemas.microsoft.com/office/powerpoint/2010/main" val="245933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randombar(horizontal)">
                                      <p:cBhvr>
                                        <p:cTn id="12" dur="500"/>
                                        <p:tgtEl>
                                          <p:spTgt spid="3">
                                            <p:bg/>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7" dur="500"/>
                                        <p:tgtEl>
                                          <p:spTgt spid="3">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2" dur="500"/>
                                        <p:tgtEl>
                                          <p:spTgt spid="3">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7" dur="500"/>
                                        <p:tgtEl>
                                          <p:spTgt spid="3">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3" grpId="0" build="p"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3661576343"/>
              </p:ext>
            </p:extLst>
          </p:nvPr>
        </p:nvGraphicFramePr>
        <p:xfrm>
          <a:off x="1386840" y="274638"/>
          <a:ext cx="8991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idx="1"/>
          </p:nvPr>
        </p:nvSpPr>
        <p:spPr>
          <a:xfrm>
            <a:off x="1184564" y="1600199"/>
            <a:ext cx="10169236" cy="5121275"/>
          </a:xfrm>
          <a:solidFill>
            <a:schemeClr val="accent5">
              <a:lumMod val="20000"/>
              <a:lumOff val="80000"/>
            </a:schemeClr>
          </a:solidFill>
        </p:spPr>
        <p:txBody>
          <a:bodyPr>
            <a:noAutofit/>
          </a:bodyPr>
          <a:lstStyle/>
          <a:p>
            <a:pPr algn="just" eaLnBrk="1" hangingPunct="1">
              <a:buFont typeface="Arial" charset="0"/>
              <a:buChar char="•"/>
              <a:defRPr/>
            </a:pPr>
            <a:r>
              <a:rPr lang="en-US" sz="3600" dirty="0">
                <a:latin typeface="Times New Roman" pitchFamily="18" charset="0"/>
                <a:cs typeface="Times New Roman" pitchFamily="18" charset="0"/>
              </a:rPr>
              <a:t>Quyết định công nhận hoặc không công nhận kết quả hòa giải thành ở cơ sở của </a:t>
            </a:r>
            <a:r>
              <a:rPr lang="en-US" sz="3600" dirty="0" err="1">
                <a:latin typeface="Times New Roman" pitchFamily="18" charset="0"/>
                <a:cs typeface="Times New Roman" pitchFamily="18" charset="0"/>
              </a:rPr>
              <a:t>Tòa</a:t>
            </a:r>
            <a:r>
              <a:rPr lang="en-US" sz="3600" dirty="0">
                <a:latin typeface="Times New Roman" pitchFamily="18" charset="0"/>
                <a:cs typeface="Times New Roman" pitchFamily="18" charset="0"/>
              </a:rPr>
              <a:t> án có hiệu lực thi hành ngay, không bị kháng cáo, kháng nghị theo thủ tục phúc thẩm.</a:t>
            </a:r>
          </a:p>
          <a:p>
            <a:pPr algn="just" eaLnBrk="1" hangingPunct="1">
              <a:buFont typeface="Arial" charset="0"/>
              <a:buChar char="•"/>
              <a:defRPr/>
            </a:pPr>
            <a:r>
              <a:rPr lang="en-US" sz="3600" dirty="0">
                <a:latin typeface="Times New Roman" pitchFamily="18" charset="0"/>
                <a:cs typeface="Times New Roman" pitchFamily="18" charset="0"/>
              </a:rPr>
              <a:t>Việc </a:t>
            </a:r>
            <a:r>
              <a:rPr lang="en-US" sz="3600" dirty="0" err="1">
                <a:latin typeface="Times New Roman" pitchFamily="18" charset="0"/>
                <a:cs typeface="Times New Roman" pitchFamily="18" charset="0"/>
              </a:rPr>
              <a:t>Tòa</a:t>
            </a:r>
            <a:r>
              <a:rPr lang="en-US" sz="3600" dirty="0">
                <a:latin typeface="Times New Roman" pitchFamily="18" charset="0"/>
                <a:cs typeface="Times New Roman" pitchFamily="18" charset="0"/>
              </a:rPr>
              <a:t> án không công nhận kết quả hòa giải thành ở cơ sở không ảnh hưởng đến nội dung và giá trị pháp lý của kết quả hòa giải ở cơ sở.</a:t>
            </a:r>
          </a:p>
          <a:p>
            <a:pPr algn="just" eaLnBrk="1" hangingPunct="1">
              <a:buFont typeface="Arial" charset="0"/>
              <a:buChar char="•"/>
              <a:defRPr/>
            </a:pPr>
            <a:r>
              <a:rPr lang="en-US" sz="3600" dirty="0">
                <a:latin typeface="Times New Roman" pitchFamily="18" charset="0"/>
                <a:cs typeface="Times New Roman" pitchFamily="18" charset="0"/>
              </a:rPr>
              <a:t>Quyết định công nhận kết quả hòa giải thành ngoài </a:t>
            </a:r>
            <a:r>
              <a:rPr lang="en-US" sz="3600" dirty="0" err="1">
                <a:latin typeface="Times New Roman" pitchFamily="18" charset="0"/>
                <a:cs typeface="Times New Roman" pitchFamily="18" charset="0"/>
              </a:rPr>
              <a:t>Tòa</a:t>
            </a:r>
            <a:r>
              <a:rPr lang="en-US" sz="3600" dirty="0">
                <a:latin typeface="Times New Roman" pitchFamily="18" charset="0"/>
                <a:cs typeface="Times New Roman" pitchFamily="18" charset="0"/>
              </a:rPr>
              <a:t> án được thi hành theo pháp luật về thi hành án dân sự.</a:t>
            </a:r>
          </a:p>
        </p:txBody>
      </p:sp>
      <p:sp>
        <p:nvSpPr>
          <p:cNvPr id="4" name="Date Placeholder 3"/>
          <p:cNvSpPr>
            <a:spLocks noGrp="1"/>
          </p:cNvSpPr>
          <p:nvPr>
            <p:ph type="dt" sz="quarter" idx="10"/>
          </p:nvPr>
        </p:nvSpPr>
        <p:spPr/>
        <p:txBody>
          <a:bodyPr/>
          <a:lstStyle/>
          <a:p>
            <a:pPr>
              <a:defRPr/>
            </a:pPr>
            <a:fld id="{420EB392-3781-4C21-9055-E76F428CB423}" type="datetime1">
              <a:rPr lang="vi-VN"/>
              <a:pPr>
                <a:defRPr/>
              </a:pPr>
              <a:t>28/10/2026</a:t>
            </a:fld>
            <a:endParaRPr lang="en-ZA"/>
          </a:p>
        </p:txBody>
      </p:sp>
      <p:sp>
        <p:nvSpPr>
          <p:cNvPr id="5" name="Footer Placeholder 4"/>
          <p:cNvSpPr>
            <a:spLocks noGrp="1"/>
          </p:cNvSpPr>
          <p:nvPr>
            <p:ph type="ftr" sz="quarter" idx="11"/>
          </p:nvPr>
        </p:nvSpPr>
        <p:spPr/>
        <p:txBody>
          <a:bodyPr/>
          <a:lstStyle/>
          <a:p>
            <a:pPr>
              <a:defRPr/>
            </a:pPr>
            <a:endParaRPr lang="en-ZA"/>
          </a:p>
        </p:txBody>
      </p:sp>
    </p:spTree>
    <p:extLst>
      <p:ext uri="{BB962C8B-B14F-4D97-AF65-F5344CB8AC3E}">
        <p14:creationId xmlns:p14="http://schemas.microsoft.com/office/powerpoint/2010/main" val="2862910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 calcmode="lin" valueType="num">
                                      <p:cBhvr>
                                        <p:cTn id="12" dur="500" fill="hold"/>
                                        <p:tgtEl>
                                          <p:spTgt spid="6">
                                            <p:bg/>
                                          </p:spTgt>
                                        </p:tgtEl>
                                        <p:attrNameLst>
                                          <p:attrName>ppt_w</p:attrName>
                                        </p:attrNameLst>
                                      </p:cBhvr>
                                      <p:tavLst>
                                        <p:tav tm="0">
                                          <p:val>
                                            <p:fltVal val="0"/>
                                          </p:val>
                                        </p:tav>
                                        <p:tav tm="100000">
                                          <p:val>
                                            <p:strVal val="#ppt_w"/>
                                          </p:val>
                                        </p:tav>
                                      </p:tavLst>
                                    </p:anim>
                                    <p:anim calcmode="lin" valueType="num">
                                      <p:cBhvr>
                                        <p:cTn id="13" dur="500" fill="hold"/>
                                        <p:tgtEl>
                                          <p:spTgt spid="6">
                                            <p:bg/>
                                          </p:spTgt>
                                        </p:tgtEl>
                                        <p:attrNameLst>
                                          <p:attrName>ppt_h</p:attrName>
                                        </p:attrNameLst>
                                      </p:cBhvr>
                                      <p:tavLst>
                                        <p:tav tm="0">
                                          <p:val>
                                            <p:fltVal val="0"/>
                                          </p:val>
                                        </p:tav>
                                        <p:tav tm="100000">
                                          <p:val>
                                            <p:strVal val="#ppt_h"/>
                                          </p:val>
                                        </p:tav>
                                      </p:tavLst>
                                    </p:anim>
                                    <p:animEffect transition="in" filter="fade">
                                      <p:cBhvr>
                                        <p:cTn id="14" dur="500"/>
                                        <p:tgtEl>
                                          <p:spTgt spid="6">
                                            <p:bg/>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p:cTn id="19"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6">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 calcmode="lin" valueType="num">
                                      <p:cBhvr>
                                        <p:cTn id="26"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28" dur="500"/>
                                        <p:tgtEl>
                                          <p:spTgt spid="6">
                                            <p:txEl>
                                              <p:pRg st="1" end="1"/>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 calcmode="lin" valueType="num">
                                      <p:cBhvr>
                                        <p:cTn id="33"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35"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6" grpId="0" build="p"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1504" y="2564904"/>
            <a:ext cx="8856984" cy="3759696"/>
          </a:xfrm>
          <a:ln>
            <a:miter lim="800000"/>
            <a:headEnd/>
            <a:tailEnd/>
          </a:ln>
        </p:spPr>
        <p:txBody>
          <a:bodyPr rtlCol="0">
            <a:prstTxWarp prst="textDeflateInflate">
              <a:avLst/>
            </a:prstTxWarp>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defRPr/>
            </a:pPr>
            <a:r>
              <a:rPr lang="en-Z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 Xin </a:t>
            </a:r>
            <a:r>
              <a:rPr lang="en-Z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cảm</a:t>
            </a:r>
            <a:r>
              <a:rPr lang="en-Z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 </a:t>
            </a:r>
            <a:r>
              <a:rPr lang="en-Z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ơn</a:t>
            </a:r>
            <a:r>
              <a:rPr lang="en-Z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 </a:t>
            </a:r>
            <a:r>
              <a:rPr lang="en-Z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sự</a:t>
            </a:r>
            <a:r>
              <a:rPr lang="en-Z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 </a:t>
            </a:r>
            <a:r>
              <a:rPr lang="en-Z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chú</a:t>
            </a:r>
            <a:r>
              <a:rPr lang="en-Z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 ý </a:t>
            </a:r>
            <a:r>
              <a:rPr lang="en-Z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lắng</a:t>
            </a:r>
            <a:r>
              <a:rPr lang="en-Z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 </a:t>
            </a:r>
            <a:r>
              <a:rPr lang="en-ZA"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nghe</a:t>
            </a:r>
            <a:r>
              <a:rPr lang="en-ZA"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a:t>
            </a:r>
          </a:p>
        </p:txBody>
      </p:sp>
      <p:sp>
        <p:nvSpPr>
          <p:cNvPr id="2" name="Date Placeholder 1"/>
          <p:cNvSpPr>
            <a:spLocks noGrp="1"/>
          </p:cNvSpPr>
          <p:nvPr>
            <p:ph type="dt" sz="quarter" idx="10"/>
          </p:nvPr>
        </p:nvSpPr>
        <p:spPr/>
        <p:txBody>
          <a:bodyPr/>
          <a:lstStyle/>
          <a:p>
            <a:pPr>
              <a:defRPr/>
            </a:pPr>
            <a:fld id="{CE32E43C-3266-4172-AA2F-56A097FA5750}" type="datetime1">
              <a:rPr lang="vi-VN"/>
              <a:pPr>
                <a:defRPr/>
              </a:pPr>
              <a:t>28/10/2026</a:t>
            </a:fld>
            <a:endParaRPr lang="en-ZA"/>
          </a:p>
        </p:txBody>
      </p:sp>
      <p:sp>
        <p:nvSpPr>
          <p:cNvPr id="4" name="Footer Placeholder 3"/>
          <p:cNvSpPr>
            <a:spLocks noGrp="1"/>
          </p:cNvSpPr>
          <p:nvPr>
            <p:ph type="ftr" sz="quarter" idx="11"/>
          </p:nvPr>
        </p:nvSpPr>
        <p:spPr/>
        <p:txBody>
          <a:bodyPr/>
          <a:lstStyle/>
          <a:p>
            <a:pPr>
              <a:defRPr/>
            </a:pPr>
            <a:endParaRPr lang="en-ZA" dirty="0"/>
          </a:p>
        </p:txBody>
      </p:sp>
    </p:spTree>
    <p:extLst>
      <p:ext uri="{BB962C8B-B14F-4D97-AF65-F5344CB8AC3E}">
        <p14:creationId xmlns:p14="http://schemas.microsoft.com/office/powerpoint/2010/main" val="3611549525"/>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1985</TotalTime>
  <Words>6817</Words>
  <Application>Microsoft Office PowerPoint</Application>
  <PresentationFormat>Custom</PresentationFormat>
  <Paragraphs>433</Paragraphs>
  <Slides>58</Slides>
  <Notes>31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0" baseType="lpstr">
      <vt:lpstr>Office Theme</vt:lpstr>
      <vt:lpstr>Slide</vt:lpstr>
      <vt:lpstr>PowerPoint Presentation</vt:lpstr>
      <vt:lpstr>BỐ CỤC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Về kinh phí Tổ hòa giải, vụ việc hòa giải</vt:lpstr>
      <vt:lpstr>:</vt:lpstr>
      <vt:lpstr>Căn cứ tiến hành hòa giải</vt:lpstr>
      <vt:lpstr>       PHẦN II MỘT SỐ KỸ NĂNG HÒA GIẢI Ở CƠ SỞ </vt:lpstr>
      <vt:lpstr>1.  Kỹ năng hòa giải khi các bên khác giới</vt:lpstr>
      <vt:lpstr>2. KỸ NĂNG TỔ CHỨC, ĐIỀU HÀNH, KIỂM SOÁT BUỔI HÒA GIẢI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Kỹ năng giải thích, thuyết phục, hướng dẫn các bên tự nguyện giải quyết tranh chấp</vt:lpstr>
      <vt:lpstr>5. KỸ NĂNG GHI BIÊN BẢN, SỔ THEO DÕI HOẠT ĐỘNG HÒA GIẢI</vt:lpstr>
      <vt:lpstr>PowerPoint Presentation</vt:lpstr>
      <vt:lpstr>HGV ghi các thông tin về vụ, việc đã thực hiện HG liên tiếp theo thứ tự từng trang, không bỏ được  trống; nội dung ghi phải chính xác, chữ viết rõ ràng; nếu có sai sót khi ghi chép, thì người ghi gạch bỏ phần sai sót, ghi chép lại</vt:lpstr>
      <vt:lpstr> </vt:lpstr>
      <vt:lpstr>PowerPoint Presentation</vt:lpstr>
      <vt:lpstr>1. CHUẨN BỊ HÒA GIẢI (tt)</vt:lpstr>
      <vt:lpstr>2. ĐẶT CÂU HỎI</vt:lpstr>
      <vt:lpstr>3. TÌM HIỂU CÁC QUY ĐỊNH  PHÁP LUẬT</vt:lpstr>
      <vt:lpstr>                 Nguyên tắc: HGV không được xuất hiện trước bên tranh chấp kia như là một người “thân thiết” với đối thủ của họ. Hãy giữ quan hệ bình thường và hãy nói về chuyện khác   </vt:lpstr>
      <vt:lpstr>4. TRƯỚC KHI VÀO PHIÊN HÒA GIẢI</vt:lpstr>
      <vt:lpstr>    Điều này có thể giúp HGV gửi một thông điệp tế nhị tới các bên rằng họ không phải là “địch thủ hay đang ở trong trận chiến”, và như vậy sẽ giúp các bên tập trung vào HGV như một người dẫn thông tin. Đồng thời thể hiện HGV không tỏ ra nghiêng về bất cứ bên nào trong tranh chấp</vt:lpstr>
      <vt:lpstr>5. TIẾN HÀNH HÒA GIẢI</vt:lpstr>
      <vt:lpstr>PowerPoint Presentation</vt:lpstr>
      <vt:lpstr>TÌNH HUỐNG 1</vt:lpstr>
      <vt:lpstr>TÌNH HUỐNG 2</vt:lpstr>
      <vt:lpstr>TÌNH HUỐNG 3</vt:lpstr>
      <vt:lpstr>TIẾN HÀNH HÒA GIẢI</vt:lpstr>
      <vt:lpstr>TIẾN HÀNH HÒA GIẢI</vt:lpstr>
      <vt:lpstr>TIẾN HÀNH HÒA GIẢI</vt:lpstr>
      <vt:lpstr>6. NHỮNG VIỆC CẦN LÀM SAU KHI HÒA GIẢI</vt:lpstr>
      <vt:lpstr>   PHẦN IV THỦ TỤC CÔNG NHẬN  KẾT QUẢ HÒA GIẢI THÀNH Ở CƠ SỞ</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PHƯƠNG PHÁP VÀ KỸ NĂNG HÒA GIẢI Ở CƠ SỞ</dc:title>
  <dc:creator>HP</dc:creator>
  <cp:lastModifiedBy>ADMIN</cp:lastModifiedBy>
  <cp:revision>263</cp:revision>
  <dcterms:created xsi:type="dcterms:W3CDTF">2020-09-19T15:47:32Z</dcterms:created>
  <dcterms:modified xsi:type="dcterms:W3CDTF">2026-10-27T22:04:45Z</dcterms:modified>
</cp:coreProperties>
</file>